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23BD43C-AA1A-4BD7-93A9-A60D277CC121}">
  <a:tblStyle styleId="{123BD43C-AA1A-4BD7-93A9-A60D277CC12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85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705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than 30 seconds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minutes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5 minutes</a:t>
            </a: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30 minutes</a:t>
            </a:r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display while groups are working</a:t>
            </a: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427725" y="0"/>
            <a:ext cx="7030500" cy="191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Teaching Climate and Engineering Practices using Climate Change Topics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536275" y="6285525"/>
            <a:ext cx="6400800" cy="5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 Robert A. Ferrell Ed.D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0" y="-53875"/>
            <a:ext cx="9144000" cy="6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Climate Change</a:t>
            </a:r>
            <a:r>
              <a:rPr lang="en-US">
                <a:solidFill>
                  <a:srgbClr val="FFFFFF"/>
                </a:solidFill>
              </a:rPr>
              <a:t>: The </a:t>
            </a:r>
            <a:r>
              <a:rPr lang="en-US" b="1" i="1">
                <a:solidFill>
                  <a:srgbClr val="FFFFFF"/>
                </a:solidFill>
              </a:rPr>
              <a:t>ISSUES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0" y="3469899"/>
            <a:ext cx="9144000" cy="33881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/>
        </p:nvGraphicFramePr>
        <p:xfrm>
          <a:off x="35375" y="3322475"/>
          <a:ext cx="9038200" cy="3408225"/>
        </p:xfrm>
        <a:graphic>
          <a:graphicData uri="http://schemas.openxmlformats.org/drawingml/2006/table">
            <a:tbl>
              <a:tblPr>
                <a:noFill/>
                <a:tableStyleId>{123BD43C-AA1A-4BD7-93A9-A60D277CC121}</a:tableStyleId>
              </a:tblPr>
              <a:tblGrid>
                <a:gridCol w="4519100"/>
                <a:gridCol w="4519100"/>
              </a:tblGrid>
              <a:tr h="858750"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100000"/>
                        <a:buChar char="●"/>
                      </a:pPr>
                      <a:r>
                        <a:rPr lang="en-US" sz="2000">
                          <a:solidFill>
                            <a:srgbClr val="FFFFFF"/>
                          </a:solidFill>
                        </a:rPr>
                        <a:t>Sea Level Rise and Coastal Communities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640"/>
                        </a:spcBef>
                        <a:buClr>
                          <a:srgbClr val="FFFFFF"/>
                        </a:buClr>
                        <a:buSzPct val="100000"/>
                        <a:buChar char="●"/>
                      </a:pPr>
                      <a:r>
                        <a:rPr lang="en-US" sz="2000">
                          <a:solidFill>
                            <a:srgbClr val="FFFFFF"/>
                          </a:solidFill>
                        </a:rPr>
                        <a:t>Water Conservation</a:t>
                      </a:r>
                    </a:p>
                    <a:p>
                      <a:pPr lvl="0" rtl="0">
                        <a:spcBef>
                          <a:spcPts val="640"/>
                        </a:spcBef>
                        <a:buNone/>
                      </a:pP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575"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640"/>
                        </a:spcBef>
                        <a:buClr>
                          <a:srgbClr val="FFFFFF"/>
                        </a:buClr>
                        <a:buSzPct val="100000"/>
                        <a:buChar char="●"/>
                      </a:pPr>
                      <a:r>
                        <a:rPr lang="en-US" sz="2000">
                          <a:solidFill>
                            <a:srgbClr val="FFFFFF"/>
                          </a:solidFill>
                        </a:rPr>
                        <a:t>Changing Ecosystems (Invasive Species)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100000"/>
                        <a:buChar char="●"/>
                      </a:pPr>
                      <a:r>
                        <a:rPr lang="en-US" sz="2000">
                          <a:solidFill>
                            <a:srgbClr val="FFFFFF"/>
                          </a:solidFill>
                        </a:rPr>
                        <a:t>Urban Heat Island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575"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640"/>
                        </a:spcBef>
                        <a:buClr>
                          <a:srgbClr val="FFFFFF"/>
                        </a:buClr>
                        <a:buSzPct val="100000"/>
                        <a:buChar char="●"/>
                      </a:pPr>
                      <a:r>
                        <a:rPr lang="en-US" sz="2000">
                          <a:solidFill>
                            <a:srgbClr val="FFFFFF"/>
                          </a:solidFill>
                        </a:rPr>
                        <a:t>Weather Patterns/Storms/Drought/Runoff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640"/>
                        </a:spcBef>
                        <a:buClr>
                          <a:srgbClr val="FFFFFF"/>
                        </a:buClr>
                        <a:buSzPct val="100000"/>
                        <a:buChar char="●"/>
                      </a:pPr>
                      <a:r>
                        <a:rPr lang="en-US" sz="2000">
                          <a:solidFill>
                            <a:srgbClr val="FFFFFF"/>
                          </a:solidFill>
                        </a:rPr>
                        <a:t>Energy Consumption (Population)</a:t>
                      </a:r>
                    </a:p>
                    <a:p>
                      <a:pPr lvl="0" rtl="0">
                        <a:spcBef>
                          <a:spcPts val="640"/>
                        </a:spcBef>
                        <a:buNone/>
                      </a:pP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350"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640"/>
                        </a:spcBef>
                        <a:buClr>
                          <a:srgbClr val="FFFFFF"/>
                        </a:buClr>
                        <a:buSzPct val="100000"/>
                        <a:buChar char="●"/>
                      </a:pPr>
                      <a:r>
                        <a:rPr lang="en-US" sz="2000">
                          <a:solidFill>
                            <a:srgbClr val="FFFFFF"/>
                          </a:solidFill>
                        </a:rPr>
                        <a:t>Agriculture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5560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100000"/>
                        <a:buChar char="●"/>
                      </a:pPr>
                      <a:r>
                        <a:rPr lang="en-US" sz="2000">
                          <a:solidFill>
                            <a:srgbClr val="FFFFFF"/>
                          </a:solidFill>
                        </a:rPr>
                        <a:t>Disease Vectors/Air Quality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8375" y="1955796"/>
            <a:ext cx="1785200" cy="151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-173551"/>
            <a:ext cx="8229600" cy="101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in the Classroom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86925" y="1066800"/>
            <a:ext cx="8499900" cy="487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</a:t>
            </a:r>
            <a:r>
              <a:rPr lang="en-US" sz="3200" b="1" i="1" u="none" strike="noStrike" cap="none">
                <a:solidFill>
                  <a:schemeClr val="dk1"/>
                </a:solidFill>
              </a:rPr>
              <a:t>problem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associated with your issue.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Possible Solutions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Divergent Process (Dr. J</a:t>
            </a:r>
            <a:r>
              <a:rPr lang="en-US"/>
              <a:t>. Buckley-Small)</a:t>
            </a:r>
          </a:p>
          <a:p>
            <a:pPr marR="0" lvl="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 (every idea counts)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Convergent Process</a:t>
            </a:r>
          </a:p>
          <a:p>
            <a:pPr marR="0" lvl="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</a:t>
            </a:r>
            <a:r>
              <a:rPr lang="en-US"/>
              <a:t>&amp;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designing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Model: Identify components and solutions.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Build: Test, Collect Data, Reflect, Redesign.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0626" y="2696151"/>
            <a:ext cx="2733374" cy="211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the problem…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0" y="4929950"/>
            <a:ext cx="4246500" cy="1928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Diverge! (2 minutes)</a:t>
            </a:r>
          </a:p>
          <a:p>
            <a:pPr marL="342900" marR="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Converge! (3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18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Build/Design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0" y="4961300"/>
            <a:ext cx="9144000" cy="1752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</a:rPr>
              <a:t>≈30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minutes to build/design your solution.</a:t>
            </a:r>
          </a:p>
          <a:p>
            <a:pPr marL="342900" marR="0" lvl="0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</a:rPr>
              <a:t>Use labels/visuals to EXPLAIN your solution to an audience.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080400" y="0"/>
            <a:ext cx="6063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Finished Products will: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0" y="4185574"/>
            <a:ext cx="9144000" cy="26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Identify your particular PROBLEM (</a:t>
            </a:r>
            <a:r>
              <a:rPr lang="en-US" i="1"/>
              <a:t>not ISSUE)</a:t>
            </a:r>
            <a:r>
              <a:rPr lang="en-US"/>
              <a:t>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</a:t>
            </a:r>
            <a:r>
              <a:rPr lang="en-US"/>
              <a:t>the components of the problem and how the design addresses each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Answer the following: Does your solution address greenhouse gas emissions or the impact?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151999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444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/>
              <a:t>How c</a:t>
            </a: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ould this model fit into your existing curriculum?</a:t>
            </a:r>
          </a:p>
          <a:p>
            <a:pPr marL="342900" marR="0" lvl="0" indent="-4445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/>
              <a:t>What ways can you EXPAND this type of activity</a:t>
            </a: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342900" marR="0" lvl="0" indent="-4445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Likes/Challenges/Changes?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66666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66666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(4:3)</PresentationFormat>
  <Paragraphs>47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Teaching Climate and Engineering Practices using Climate Change Topics</vt:lpstr>
      <vt:lpstr>Climate Change: The ISSUES</vt:lpstr>
      <vt:lpstr>Engineering in the Classroom</vt:lpstr>
      <vt:lpstr>Work the problem…</vt:lpstr>
      <vt:lpstr>Build/Design</vt:lpstr>
      <vt:lpstr>Finished Products will:</vt:lpstr>
      <vt:lpstr>Reflect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Climate and Engineering Practices using Climate Change Topics</dc:title>
  <dc:creator>ianuser</dc:creator>
  <cp:lastModifiedBy>Pat H</cp:lastModifiedBy>
  <cp:revision>1</cp:revision>
  <dcterms:modified xsi:type="dcterms:W3CDTF">2017-08-15T18:08:11Z</dcterms:modified>
</cp:coreProperties>
</file>