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4501" r:id="rId3"/>
    <p:sldMasterId id="2147484510" r:id="rId4"/>
    <p:sldMasterId id="2147484520" r:id="rId5"/>
  </p:sldMasterIdLst>
  <p:notesMasterIdLst>
    <p:notesMasterId r:id="rId37"/>
  </p:notesMasterIdLst>
  <p:handoutMasterIdLst>
    <p:handoutMasterId r:id="rId38"/>
  </p:handoutMasterIdLst>
  <p:sldIdLst>
    <p:sldId id="277" r:id="rId6"/>
    <p:sldId id="319" r:id="rId7"/>
    <p:sldId id="307" r:id="rId8"/>
    <p:sldId id="308" r:id="rId9"/>
    <p:sldId id="312" r:id="rId10"/>
    <p:sldId id="320" r:id="rId11"/>
    <p:sldId id="313" r:id="rId12"/>
    <p:sldId id="314" r:id="rId13"/>
    <p:sldId id="315" r:id="rId14"/>
    <p:sldId id="318" r:id="rId15"/>
    <p:sldId id="316" r:id="rId16"/>
    <p:sldId id="301" r:id="rId17"/>
    <p:sldId id="305" r:id="rId18"/>
    <p:sldId id="323" r:id="rId19"/>
    <p:sldId id="298" r:id="rId20"/>
    <p:sldId id="299" r:id="rId21"/>
    <p:sldId id="300" r:id="rId22"/>
    <p:sldId id="283" r:id="rId23"/>
    <p:sldId id="285" r:id="rId24"/>
    <p:sldId id="324" r:id="rId25"/>
    <p:sldId id="286" r:id="rId26"/>
    <p:sldId id="287" r:id="rId27"/>
    <p:sldId id="317" r:id="rId28"/>
    <p:sldId id="296" r:id="rId29"/>
    <p:sldId id="288" r:id="rId30"/>
    <p:sldId id="321" r:id="rId31"/>
    <p:sldId id="322" r:id="rId32"/>
    <p:sldId id="302" r:id="rId33"/>
    <p:sldId id="309" r:id="rId34"/>
    <p:sldId id="310" r:id="rId35"/>
    <p:sldId id="311" r:id="rId36"/>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01A"/>
    <a:srgbClr val="280028"/>
    <a:srgbClr val="230023"/>
    <a:srgbClr val="8B8474"/>
    <a:srgbClr val="1E4B70"/>
    <a:srgbClr val="648C28"/>
    <a:srgbClr val="286E43"/>
    <a:srgbClr val="00518E"/>
    <a:srgbClr val="338C55"/>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08" autoAdjust="0"/>
    <p:restoredTop sz="88785" autoAdjust="0"/>
  </p:normalViewPr>
  <p:slideViewPr>
    <p:cSldViewPr snapToGrid="0">
      <p:cViewPr varScale="1">
        <p:scale>
          <a:sx n="62" d="100"/>
          <a:sy n="62" d="100"/>
        </p:scale>
        <p:origin x="640" y="200"/>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59" name="Rectangle 3"/>
          <p:cNvSpPr>
            <a:spLocks noGrp="1" noChangeArrowheads="1"/>
          </p:cNvSpPr>
          <p:nvPr>
            <p:ph type="dt" sz="quarter" idx="1"/>
          </p:nvPr>
        </p:nvSpPr>
        <p:spPr bwMode="auto">
          <a:xfrm>
            <a:off x="3976688"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endParaRPr lang="en-US"/>
          </a:p>
        </p:txBody>
      </p:sp>
      <p:sp>
        <p:nvSpPr>
          <p:cNvPr id="96260" name="Rectangle 4"/>
          <p:cNvSpPr>
            <a:spLocks noGrp="1" noChangeArrowheads="1"/>
          </p:cNvSpPr>
          <p:nvPr>
            <p:ph type="ftr" sz="quarter" idx="2"/>
          </p:nvPr>
        </p:nvSpPr>
        <p:spPr bwMode="auto">
          <a:xfrm>
            <a:off x="0"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61" name="Rectangle 5"/>
          <p:cNvSpPr>
            <a:spLocks noGrp="1" noChangeArrowheads="1"/>
          </p:cNvSpPr>
          <p:nvPr>
            <p:ph type="sldNum" sz="quarter" idx="3"/>
          </p:nvPr>
        </p:nvSpPr>
        <p:spPr bwMode="auto">
          <a:xfrm>
            <a:off x="3976688"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DEA37EED-648E-4703-8A7C-DF70CD10F36A}" type="slidenum">
              <a:rPr lang="en-US"/>
              <a:pPr>
                <a:defRPr/>
              </a:pPr>
              <a:t>‹#›</a:t>
            </a:fld>
            <a:endParaRPr lang="en-US"/>
          </a:p>
        </p:txBody>
      </p:sp>
    </p:spTree>
    <p:extLst>
      <p:ext uri="{BB962C8B-B14F-4D97-AF65-F5344CB8AC3E}">
        <p14:creationId xmlns:p14="http://schemas.microsoft.com/office/powerpoint/2010/main" val="88199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1" name="Rectangle 3"/>
          <p:cNvSpPr>
            <a:spLocks noGrp="1" noChangeArrowheads="1"/>
          </p:cNvSpPr>
          <p:nvPr>
            <p:ph type="dt" idx="1"/>
          </p:nvPr>
        </p:nvSpPr>
        <p:spPr bwMode="auto">
          <a:xfrm>
            <a:off x="3976688" y="0"/>
            <a:ext cx="3041650" cy="465138"/>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259AA344-BC2D-4F7F-9AC7-E3B50AD7F974}" type="datetime1">
              <a:rPr lang="en-US"/>
              <a:pPr>
                <a:defRPr/>
              </a:pPr>
              <a:t>8/9/17</a:t>
            </a:fld>
            <a:endParaRPr lang="en-US"/>
          </a:p>
        </p:txBody>
      </p:sp>
      <p:sp>
        <p:nvSpPr>
          <p:cNvPr id="21508" name="Rectangle 4"/>
          <p:cNvSpPr>
            <a:spLocks noGrp="1" noRot="1" noChangeAspect="1" noChangeArrowheads="1" noTextEdit="1"/>
          </p:cNvSpPr>
          <p:nvPr>
            <p:ph type="sldImg" idx="2"/>
          </p:nvPr>
        </p:nvSpPr>
        <p:spPr bwMode="auto">
          <a:xfrm>
            <a:off x="301625" y="533400"/>
            <a:ext cx="6416675" cy="481171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4694" name="Rectangle 6"/>
          <p:cNvSpPr>
            <a:spLocks noGrp="1" noChangeArrowheads="1"/>
          </p:cNvSpPr>
          <p:nvPr>
            <p:ph type="ftr" sz="quarter" idx="4"/>
          </p:nvPr>
        </p:nvSpPr>
        <p:spPr bwMode="auto">
          <a:xfrm>
            <a:off x="0"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5" name="Rectangle 7"/>
          <p:cNvSpPr>
            <a:spLocks noGrp="1" noChangeArrowheads="1"/>
          </p:cNvSpPr>
          <p:nvPr>
            <p:ph type="sldNum" sz="quarter" idx="5"/>
          </p:nvPr>
        </p:nvSpPr>
        <p:spPr bwMode="auto">
          <a:xfrm>
            <a:off x="3976688" y="8839200"/>
            <a:ext cx="3041650" cy="465138"/>
          </a:xfrm>
          <a:prstGeom prst="rect">
            <a:avLst/>
          </a:prstGeom>
          <a:noFill/>
          <a:ln w="9525">
            <a:noFill/>
            <a:miter lim="800000"/>
            <a:headEnd/>
            <a:tailEnd/>
          </a:ln>
          <a:effectLst/>
        </p:spPr>
        <p:txBody>
          <a:bodyPr vert="horz" wrap="square" lIns="92409" tIns="46205" rIns="92409" bIns="46205"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5F8AE24D-76C6-4660-8AB3-95A716833272}" type="slidenum">
              <a:rPr lang="en-US"/>
              <a:pPr>
                <a:defRPr/>
              </a:pPr>
              <a:t>‹#›</a:t>
            </a:fld>
            <a:endParaRPr lang="en-US"/>
          </a:p>
        </p:txBody>
      </p:sp>
      <p:sp>
        <p:nvSpPr>
          <p:cNvPr id="114696" name="Rectangle 8"/>
          <p:cNvSpPr>
            <a:spLocks noGrp="1" noChangeArrowheads="1"/>
          </p:cNvSpPr>
          <p:nvPr>
            <p:ph type="body" sz="quarter" idx="3"/>
          </p:nvPr>
        </p:nvSpPr>
        <p:spPr bwMode="auto">
          <a:xfrm>
            <a:off x="304800" y="5492750"/>
            <a:ext cx="6410325" cy="3279775"/>
          </a:xfrm>
          <a:prstGeom prst="rect">
            <a:avLst/>
          </a:prstGeom>
          <a:noFill/>
          <a:ln w="9525">
            <a:noFill/>
            <a:miter lim="800000"/>
            <a:headEnd/>
            <a:tailEnd/>
          </a:ln>
          <a:effectLst/>
        </p:spPr>
        <p:txBody>
          <a:bodyPr vert="horz" wrap="square" lIns="92409" tIns="46205" rIns="92409" bIns="4620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Tree>
    <p:extLst>
      <p:ext uri="{BB962C8B-B14F-4D97-AF65-F5344CB8AC3E}">
        <p14:creationId xmlns:p14="http://schemas.microsoft.com/office/powerpoint/2010/main" val="3106861692"/>
      </p:ext>
    </p:extLst>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ＭＳ Ｐゴシック" pitchFamily="-112" charset="-128"/>
      </a:defRPr>
    </a:lvl1pPr>
    <a:lvl2pPr marL="6286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2pPr>
    <a:lvl3pPr marL="10858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3pPr>
    <a:lvl4pPr marL="15430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4pPr>
    <a:lvl5pPr marL="20002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DAC62B2F-8F11-4C19-88A7-C57D41BBFF73}" type="datetime1">
              <a:rPr lang="en-US" altLang="en-US" smtClean="0"/>
              <a:pPr eaLnBrk="1" hangingPunct="1">
                <a:defRPr/>
              </a:pPr>
              <a:t>8/9/17</a:t>
            </a:fld>
            <a:endParaRPr lang="en-US" altLang="en-US" smtClean="0"/>
          </a:p>
        </p:txBody>
      </p:sp>
      <p:sp>
        <p:nvSpPr>
          <p:cNvPr id="1536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3684A41A-D0DB-4EBC-A4E5-0BFA7ECBAE1E}" type="slidenum">
              <a:rPr lang="en-US" altLang="en-US" smtClean="0"/>
              <a:pPr eaLnBrk="1" hangingPunct="1">
                <a:defRPr/>
              </a:pPr>
              <a:t>1</a:t>
            </a:fld>
            <a:endParaRPr lang="en-US" altLang="en-US" smtClean="0"/>
          </a:p>
        </p:txBody>
      </p:sp>
      <p:sp>
        <p:nvSpPr>
          <p:cNvPr id="22532" name="Rectangle 2"/>
          <p:cNvSpPr>
            <a:spLocks noGrp="1" noRot="1" noChangeAspect="1" noChangeArrowheads="1" noTextEdit="1"/>
          </p:cNvSpPr>
          <p:nvPr>
            <p:ph type="sldImg"/>
          </p:nvPr>
        </p:nvSpPr>
        <p:spPr>
          <a:xfrm>
            <a:off x="303213" y="533400"/>
            <a:ext cx="6415087" cy="4811713"/>
          </a:xfrm>
          <a:ln/>
        </p:spPr>
      </p:sp>
      <p:sp>
        <p:nvSpPr>
          <p:cNvPr id="225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Image credit:</a:t>
            </a:r>
            <a:r>
              <a:rPr lang="en-US" baseline="0" dirty="0" smtClean="0"/>
              <a:t> </a:t>
            </a:r>
            <a:r>
              <a:rPr lang="en-US" dirty="0" smtClean="0"/>
              <a:t>https://s3.amazonaws.com/climatehealth2016/low/ClimateHealth2016_04_Extremes_small.pdf</a:t>
            </a:r>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8/9/17</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19</a:t>
            </a:fld>
            <a:endParaRPr lang="en-US"/>
          </a:p>
        </p:txBody>
      </p:sp>
    </p:spTree>
    <p:extLst>
      <p:ext uri="{BB962C8B-B14F-4D97-AF65-F5344CB8AC3E}">
        <p14:creationId xmlns:p14="http://schemas.microsoft.com/office/powerpoint/2010/main" val="19316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Image credit:</a:t>
            </a:r>
            <a:r>
              <a:rPr lang="en-US" baseline="0" dirty="0"/>
              <a:t> </a:t>
            </a:r>
            <a:r>
              <a:rPr lang="en-US" dirty="0"/>
              <a:t>CDC/Frank Collins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dirty="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i="0" kern="1200" dirty="0">
                <a:solidFill>
                  <a:schemeClr val="tx1"/>
                </a:solidFill>
                <a:effectLst/>
                <a:latin typeface="Arial" charset="0"/>
                <a:ea typeface="MS PGothic" pitchFamily="34" charset="-128"/>
                <a:cs typeface="ＭＳ Ｐゴシック" pitchFamily="-112" charset="-128"/>
              </a:rPr>
              <a:t>The </a:t>
            </a:r>
            <a:r>
              <a:rPr lang="en-US" sz="1200" b="0" i="1" kern="1200" dirty="0" err="1">
                <a:solidFill>
                  <a:schemeClr val="tx1"/>
                </a:solidFill>
                <a:effectLst/>
                <a:latin typeface="Arial" charset="0"/>
                <a:ea typeface="MS PGothic" pitchFamily="34" charset="-128"/>
                <a:cs typeface="ＭＳ Ｐゴシック" pitchFamily="-112" charset="-128"/>
              </a:rPr>
              <a:t>Aedes</a:t>
            </a:r>
            <a:r>
              <a:rPr lang="en-US" sz="1200" b="0" i="1" kern="1200" dirty="0">
                <a:solidFill>
                  <a:schemeClr val="tx1"/>
                </a:solidFill>
                <a:effectLst/>
                <a:latin typeface="Arial" charset="0"/>
                <a:ea typeface="MS PGothic" pitchFamily="34" charset="-128"/>
                <a:cs typeface="ＭＳ Ｐゴシック" pitchFamily="-112" charset="-128"/>
              </a:rPr>
              <a:t> japonicus</a:t>
            </a:r>
            <a:r>
              <a:rPr lang="en-US" sz="1200" b="0" i="0" kern="1200" dirty="0">
                <a:solidFill>
                  <a:schemeClr val="tx1"/>
                </a:solidFill>
                <a:effectLst/>
                <a:latin typeface="Arial" charset="0"/>
                <a:ea typeface="MS PGothic" pitchFamily="34" charset="-128"/>
                <a:cs typeface="ＭＳ Ｐゴシック" pitchFamily="-112" charset="-128"/>
              </a:rPr>
              <a:t> Notre Dame colony was established from specimens collected as larvae in water filled containers (flower pots and tires) in residential areas of South Bend, Indiana in the summer of 2005. This mosquito is suspected of being a vector of the Japanese Encephalitis virus in Asia and the West Nile in the United States. While </a:t>
            </a:r>
            <a:r>
              <a:rPr lang="en-US" sz="1200" b="0" i="1" kern="1200" dirty="0" err="1">
                <a:solidFill>
                  <a:schemeClr val="tx1"/>
                </a:solidFill>
                <a:effectLst/>
                <a:latin typeface="Arial" charset="0"/>
                <a:ea typeface="MS PGothic" pitchFamily="34" charset="-128"/>
                <a:cs typeface="ＭＳ Ｐゴシック" pitchFamily="-112" charset="-128"/>
              </a:rPr>
              <a:t>Aedes</a:t>
            </a:r>
            <a:r>
              <a:rPr lang="en-US" sz="1200" b="0" i="1" kern="1200" dirty="0">
                <a:solidFill>
                  <a:schemeClr val="tx1"/>
                </a:solidFill>
                <a:effectLst/>
                <a:latin typeface="Arial" charset="0"/>
                <a:ea typeface="MS PGothic" pitchFamily="34" charset="-128"/>
                <a:cs typeface="ＭＳ Ｐゴシック" pitchFamily="-112" charset="-128"/>
              </a:rPr>
              <a:t> japonicus</a:t>
            </a:r>
            <a:r>
              <a:rPr lang="en-US" sz="1200" b="0" i="0" kern="1200" dirty="0">
                <a:solidFill>
                  <a:schemeClr val="tx1"/>
                </a:solidFill>
                <a:effectLst/>
                <a:latin typeface="Arial" charset="0"/>
                <a:ea typeface="MS PGothic" pitchFamily="34" charset="-128"/>
                <a:cs typeface="ＭＳ Ｐゴシック" pitchFamily="-112" charset="-128"/>
              </a:rPr>
              <a:t> has not been incriminated as a major vector of West Nile virus in the United States, it is nevertheless of concern to public health agencies because of its fairly rapid colonization of a large part of the north eastern and midwestern United States and its propensity to lay eggs in flooded containers found around human dwellings.</a:t>
            </a:r>
            <a:endParaRPr lang="en-US" dirty="0"/>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8/9/17</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20</a:t>
            </a:fld>
            <a:endParaRPr lang="en-US"/>
          </a:p>
        </p:txBody>
      </p:sp>
    </p:spTree>
    <p:extLst>
      <p:ext uri="{BB962C8B-B14F-4D97-AF65-F5344CB8AC3E}">
        <p14:creationId xmlns:p14="http://schemas.microsoft.com/office/powerpoint/2010/main" val="202214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PPT of student graphic organizer</a:t>
            </a:r>
            <a:r>
              <a:rPr lang="en-US" baseline="0" dirty="0" smtClean="0"/>
              <a:t>; students may not be able to complete all rows.</a:t>
            </a:r>
            <a:endParaRPr lang="en-US" dirty="0" smtClean="0"/>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8/9/17</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22</a:t>
            </a:fld>
            <a:endParaRPr lang="en-US"/>
          </a:p>
        </p:txBody>
      </p:sp>
    </p:spTree>
    <p:extLst>
      <p:ext uri="{BB962C8B-B14F-4D97-AF65-F5344CB8AC3E}">
        <p14:creationId xmlns:p14="http://schemas.microsoft.com/office/powerpoint/2010/main" val="4197335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8574" y="533086"/>
            <a:ext cx="8577072" cy="4812093"/>
          </a:xfrm>
        </p:spPr>
      </p:sp>
      <p:sp>
        <p:nvSpPr>
          <p:cNvPr id="3" name="Notes Placeholder 2"/>
          <p:cNvSpPr>
            <a:spLocks noGrp="1"/>
          </p:cNvSpPr>
          <p:nvPr>
            <p:ph type="body" idx="1"/>
          </p:nvPr>
        </p:nvSpPr>
        <p:spPr/>
        <p:txBody>
          <a:bodyPr/>
          <a:lstStyle/>
          <a:p>
            <a:pPr marL="171431" indent="-171431" defTabSz="914297">
              <a:defRPr/>
            </a:pPr>
            <a:r>
              <a:rPr lang="en-US" dirty="0" smtClean="0"/>
              <a:t>One environmental condition can lead to multiple</a:t>
            </a:r>
            <a:r>
              <a:rPr lang="en-US" baseline="0" dirty="0" smtClean="0"/>
              <a:t> health outcomes</a:t>
            </a:r>
            <a:endParaRPr lang="en-US" dirty="0" smtClean="0"/>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solidFill>
                  <a:prstClr val="black"/>
                </a:solidFill>
              </a:rPr>
              <a:pPr>
                <a:defRPr/>
              </a:pPr>
              <a:t>8/9/17</a:t>
            </a:fld>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252683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This</a:t>
            </a:r>
            <a:r>
              <a:rPr lang="en-US" baseline="0" dirty="0" smtClean="0"/>
              <a:t> lesson promotes systems thinking necessary to understand how climate change impacts human health.</a:t>
            </a:r>
            <a:endParaRPr lang="en-US" dirty="0" smtClean="0"/>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8/9/17</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25</a:t>
            </a:fld>
            <a:endParaRPr lang="en-US"/>
          </a:p>
        </p:txBody>
      </p:sp>
    </p:spTree>
    <p:extLst>
      <p:ext uri="{BB962C8B-B14F-4D97-AF65-F5344CB8AC3E}">
        <p14:creationId xmlns:p14="http://schemas.microsoft.com/office/powerpoint/2010/main" val="272522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697944"/>
            <a:ext cx="4679950" cy="348972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BD7D9-828F-4354-9E55-FE8AC0FE8B7F}"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04792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697944"/>
            <a:ext cx="4679950" cy="348972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BD7D9-828F-4354-9E55-FE8AC0FE8B7F}"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984908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1625" y="533400"/>
            <a:ext cx="3055938" cy="2292350"/>
          </a:xfrm>
        </p:spPr>
      </p:sp>
      <p:sp>
        <p:nvSpPr>
          <p:cNvPr id="3" name="Notes Placeholder 2"/>
          <p:cNvSpPr>
            <a:spLocks noGrp="1"/>
          </p:cNvSpPr>
          <p:nvPr>
            <p:ph type="body" idx="1"/>
          </p:nvPr>
        </p:nvSpPr>
        <p:spPr/>
        <p:txBody>
          <a:bodyPr/>
          <a:lstStyle/>
          <a:p>
            <a:pPr defTabSz="914328">
              <a:defRPr/>
            </a:pPr>
            <a:endParaRPr lang="en-US" dirty="0"/>
          </a:p>
        </p:txBody>
      </p:sp>
      <p:sp>
        <p:nvSpPr>
          <p:cNvPr id="4" name="Slide Number Placeholder 3"/>
          <p:cNvSpPr>
            <a:spLocks noGrp="1"/>
          </p:cNvSpPr>
          <p:nvPr>
            <p:ph type="sldNum" sz="quarter" idx="10"/>
          </p:nvPr>
        </p:nvSpPr>
        <p:spPr/>
        <p:txBody>
          <a:bodyPr/>
          <a:lstStyle/>
          <a:p>
            <a:pPr>
              <a:defRPr/>
            </a:pPr>
            <a:fld id="{829A5729-6B95-47E2-8D0B-24EEB1520ED3}" type="slidenum">
              <a:rPr lang="en-US" smtClean="0"/>
              <a:pPr>
                <a:defRPr/>
              </a:pPr>
              <a:t>31</a:t>
            </a:fld>
            <a:endParaRPr lang="en-US" dirty="0"/>
          </a:p>
        </p:txBody>
      </p:sp>
    </p:spTree>
    <p:extLst>
      <p:ext uri="{BB962C8B-B14F-4D97-AF65-F5344CB8AC3E}">
        <p14:creationId xmlns:p14="http://schemas.microsoft.com/office/powerpoint/2010/main" val="278191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2141538" y="414338"/>
            <a:ext cx="11303001" cy="8477250"/>
          </a:xfrm>
          <a:ln/>
        </p:spPr>
      </p:sp>
      <p:sp>
        <p:nvSpPr>
          <p:cNvPr id="49155" name="Rectangle 3"/>
          <p:cNvSpPr>
            <a:spLocks noGrp="1" noChangeArrowheads="1"/>
          </p:cNvSpPr>
          <p:nvPr>
            <p:ph type="body" idx="1"/>
          </p:nvPr>
        </p:nvSpPr>
        <p:spPr>
          <a:xfrm>
            <a:off x="703263" y="4419600"/>
            <a:ext cx="5613400" cy="4187825"/>
          </a:xfrm>
          <a:noFill/>
          <a:ln/>
        </p:spPr>
        <p:txBody>
          <a:bodyPr/>
          <a:lstStyle/>
          <a:p>
            <a:r>
              <a:rPr lang="en-US" dirty="0" smtClean="0">
                <a:latin typeface="Arial" pitchFamily="34" charset="0"/>
              </a:rPr>
              <a:t>We at NIEHS are one of 27 institutes and centers of the National Institutes of Health, the only one not headquartered at the Bethesda, MD campus.  Our campus and headquarters is located in Research Triangle Park, North Carolina.  Most of you know us, but for those who don</a:t>
            </a:r>
            <a:r>
              <a:rPr lang="ja-JP" altLang="en-US" smtClean="0">
                <a:latin typeface="Arial" pitchFamily="34" charset="0"/>
              </a:rPr>
              <a:t>’</a:t>
            </a:r>
            <a:r>
              <a:rPr lang="en-US" altLang="ja-JP" dirty="0" smtClean="0">
                <a:latin typeface="Arial" pitchFamily="34" charset="0"/>
              </a:rPr>
              <a:t>t, who are new to toxicology and environmental health, let me get you acquainted with our Institute, so you can see what we bring to today</a:t>
            </a:r>
            <a:r>
              <a:rPr lang="ja-JP" altLang="en-US" smtClean="0">
                <a:latin typeface="Arial" pitchFamily="34" charset="0"/>
              </a:rPr>
              <a:t>’</a:t>
            </a:r>
            <a:r>
              <a:rPr lang="en-US" altLang="ja-JP" dirty="0" smtClean="0">
                <a:latin typeface="Arial" pitchFamily="34" charset="0"/>
              </a:rPr>
              <a:t>s discussion on public health and chemical exposure.  </a:t>
            </a:r>
          </a:p>
          <a:p>
            <a:r>
              <a:rPr lang="en-US" dirty="0" smtClean="0">
                <a:latin typeface="Arial" pitchFamily="34" charset="0"/>
              </a:rPr>
              <a:t>We are the premier environmental health sciences research institution in the world, comprising intramural laboratories and extramural funding programs.  Like most of our sister institutes, the greatest share of our funding goes to support our extramural research and training activities in universities and research institutions across the nation, under the administration of our Division of Extramural Research and Training.</a:t>
            </a:r>
          </a:p>
          <a:p>
            <a:r>
              <a:rPr lang="en-US" dirty="0" smtClean="0">
                <a:latin typeface="Arial" pitchFamily="34" charset="0"/>
              </a:rPr>
              <a:t>We also provide the headquarters and leadership, and most of the funding, for the National Toxicology Program.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3675" indent="-173675"/>
            <a:endParaRPr lang="en-US" dirty="0" smtClean="0"/>
          </a:p>
          <a:p>
            <a:endParaRPr lang="en-US" dirty="0"/>
          </a:p>
        </p:txBody>
      </p:sp>
      <p:sp>
        <p:nvSpPr>
          <p:cNvPr id="4" name="Slide Number Placeholder 3"/>
          <p:cNvSpPr>
            <a:spLocks noGrp="1"/>
          </p:cNvSpPr>
          <p:nvPr>
            <p:ph type="sldNum" sz="quarter" idx="10"/>
          </p:nvPr>
        </p:nvSpPr>
        <p:spPr/>
        <p:txBody>
          <a:bodyPr/>
          <a:lstStyle/>
          <a:p>
            <a:fld id="{ADE81DC9-1065-4BCC-9B70-8ED2451A922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36002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Examples: </a:t>
            </a:r>
          </a:p>
          <a:p>
            <a:pPr marL="0" indent="0">
              <a:buNone/>
            </a:pPr>
            <a:r>
              <a:rPr lang="en-US" baseline="0" dirty="0" smtClean="0"/>
              <a:t>1) Areas already experiencing health-threatening weather and climate phenomena, such as severe heat or hurricanes, are likely to experience worsening impacts.  </a:t>
            </a:r>
          </a:p>
          <a:p>
            <a:pPr marL="0" indent="0">
              <a:buNone/>
            </a:pPr>
            <a:r>
              <a:rPr lang="en-US" baseline="0" dirty="0" smtClean="0"/>
              <a:t>2) Areas previously unaffected by toxic algal blooms because of cooler water temperatures may face these  hazards in the future as temperatures increase, allowing the organisms to now thrive in the region.</a:t>
            </a:r>
          </a:p>
          <a:p>
            <a:pPr marL="0" indent="0">
              <a:buNone/>
            </a:pPr>
            <a:endParaRPr lang="en-US" dirty="0" smtClean="0"/>
          </a:p>
          <a:p>
            <a:r>
              <a:rPr lang="en-US" dirty="0" smtClean="0"/>
              <a:t>A useful approach to understanding how</a:t>
            </a:r>
            <a:r>
              <a:rPr lang="en-US" baseline="0" dirty="0" smtClean="0"/>
              <a:t> climate change affects health is to consider specific exposure pathways and how they can lead to human disease.</a:t>
            </a:r>
          </a:p>
          <a:p>
            <a:r>
              <a:rPr lang="en-US" baseline="0" dirty="0" smtClean="0"/>
              <a:t>These exposure pathways can vary over time and in different locations.</a:t>
            </a:r>
          </a:p>
          <a:p>
            <a:r>
              <a:rPr lang="en-US" baseline="0" dirty="0" smtClean="0"/>
              <a:t>Everyone will be affected, but the impacts will vary by different people and communities by different degrees depending on vulnerability (which will be discussed in more detail later)</a:t>
            </a:r>
          </a:p>
          <a:p>
            <a:r>
              <a:rPr lang="en-US" baseline="0" dirty="0" smtClean="0"/>
              <a:t>There are both individual (right box) and larger level (left box) that influence vulnerability.</a:t>
            </a:r>
          </a:p>
          <a:p>
            <a:r>
              <a:rPr lang="en-US" baseline="0" dirty="0" smtClean="0"/>
              <a:t>While often considered individually, it is important to note that multiple climate stressors can occur simultaneously resulting in compounding or cascading impacts.</a:t>
            </a:r>
          </a:p>
          <a:p>
            <a:endParaRPr lang="en-US" baseline="0" dirty="0" smtClean="0"/>
          </a:p>
        </p:txBody>
      </p:sp>
      <p:sp>
        <p:nvSpPr>
          <p:cNvPr id="4" name="Date Placeholder 3"/>
          <p:cNvSpPr>
            <a:spLocks noGrp="1"/>
          </p:cNvSpPr>
          <p:nvPr>
            <p:ph type="dt" idx="10"/>
          </p:nvPr>
        </p:nvSpPr>
        <p:spPr/>
        <p:txBody>
          <a:bodyPr/>
          <a:lstStyle/>
          <a:p>
            <a:pPr>
              <a:defRPr/>
            </a:pPr>
            <a:fld id="{4219A402-BC97-4F2B-ACF4-5DE2960EF7A3}" type="datetime1">
              <a:rPr lang="en-US" smtClean="0"/>
              <a:pPr>
                <a:defRPr/>
              </a:pPr>
              <a:t>8/9/17</a:t>
            </a:fld>
            <a:endParaRPr lang="en-US" dirty="0"/>
          </a:p>
        </p:txBody>
      </p:sp>
      <p:sp>
        <p:nvSpPr>
          <p:cNvPr id="5" name="Slide Number Placeholder 4"/>
          <p:cNvSpPr>
            <a:spLocks noGrp="1"/>
          </p:cNvSpPr>
          <p:nvPr>
            <p:ph type="sldNum" sz="quarter" idx="11"/>
          </p:nvPr>
        </p:nvSpPr>
        <p:spPr/>
        <p:txBody>
          <a:bodyPr/>
          <a:lstStyle/>
          <a:p>
            <a:pPr>
              <a:defRPr/>
            </a:pPr>
            <a:fld id="{D772AFC4-AE52-4FC8-B441-AC390347EA76}" type="slidenum">
              <a:rPr lang="en-US" smtClean="0"/>
              <a:pPr>
                <a:defRPr/>
              </a:pPr>
              <a:t>6</a:t>
            </a:fld>
            <a:endParaRPr lang="en-US" dirty="0"/>
          </a:p>
        </p:txBody>
      </p:sp>
    </p:spTree>
    <p:extLst>
      <p:ext uri="{BB962C8B-B14F-4D97-AF65-F5344CB8AC3E}">
        <p14:creationId xmlns:p14="http://schemas.microsoft.com/office/powerpoint/2010/main" val="294759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smtClean="0">
                <a:solidFill>
                  <a:schemeClr val="tx1"/>
                </a:solidFill>
                <a:effectLst/>
                <a:latin typeface="Arial" charset="0"/>
                <a:ea typeface="MS PGothic" pitchFamily="34" charset="-128"/>
                <a:cs typeface="ＭＳ Ｐゴシック" pitchFamily="-112" charset="-128"/>
              </a:rPr>
              <a:t>Quantifies future increases in temperature-related deaths </a:t>
            </a:r>
            <a:endParaRPr lang="en-US" sz="800" kern="1200" dirty="0" smtClean="0">
              <a:solidFill>
                <a:schemeClr val="tx1"/>
              </a:solidFill>
              <a:effectLst/>
              <a:latin typeface="Arial" charset="0"/>
              <a:ea typeface="MS PGothic" pitchFamily="34" charset="-128"/>
              <a:cs typeface="ＭＳ Ｐゴシック" pitchFamily="-112" charset="-128"/>
            </a:endParaRPr>
          </a:p>
          <a:p>
            <a:pPr lvl="1" fontAlgn="base"/>
            <a:r>
              <a:rPr lang="en-US" sz="1200" kern="1200" dirty="0" smtClean="0">
                <a:solidFill>
                  <a:schemeClr val="tx1"/>
                </a:solidFill>
                <a:effectLst/>
                <a:latin typeface="Arial" charset="0"/>
                <a:ea typeface="MS PGothic" pitchFamily="34" charset="-128"/>
                <a:cs typeface="+mn-cs"/>
              </a:rPr>
              <a:t>Confirms very high confidence in association between hotter- and colder-than-normal temperature and increased illness and death</a:t>
            </a:r>
            <a:endParaRPr lang="en-US" sz="900" kern="1200" dirty="0" smtClean="0">
              <a:solidFill>
                <a:schemeClr val="tx1"/>
              </a:solidFill>
              <a:effectLst/>
              <a:latin typeface="Arial" charset="0"/>
              <a:ea typeface="MS PGothic" pitchFamily="34" charset="-128"/>
              <a:cs typeface="+mn-cs"/>
            </a:endParaRPr>
          </a:p>
          <a:p>
            <a:pPr lvl="1" fontAlgn="base"/>
            <a:r>
              <a:rPr lang="en-US" sz="1200" kern="1200" dirty="0" smtClean="0">
                <a:solidFill>
                  <a:schemeClr val="tx1"/>
                </a:solidFill>
                <a:effectLst/>
                <a:latin typeface="Arial" charset="0"/>
                <a:ea typeface="MS PGothic" pitchFamily="34" charset="-128"/>
                <a:cs typeface="+mn-cs"/>
              </a:rPr>
              <a:t>Quantifies the increase of thousands to tens of thousands of premature heat-related deaths projected in the summer due to climate change  </a:t>
            </a:r>
            <a:endParaRPr lang="en-US" sz="900" kern="1200" dirty="0" smtClean="0">
              <a:solidFill>
                <a:schemeClr val="tx1"/>
              </a:solidFill>
              <a:effectLst/>
              <a:latin typeface="Arial" charset="0"/>
              <a:ea typeface="MS PGothic" pitchFamily="34" charset="-128"/>
              <a:cs typeface="+mn-cs"/>
            </a:endParaRPr>
          </a:p>
          <a:p>
            <a:pPr lvl="1" fontAlgn="base"/>
            <a:r>
              <a:rPr lang="en-US" sz="1200" kern="1200" dirty="0" smtClean="0">
                <a:solidFill>
                  <a:schemeClr val="tx1"/>
                </a:solidFill>
                <a:effectLst/>
                <a:latin typeface="Arial" charset="0"/>
                <a:ea typeface="MS PGothic" pitchFamily="34" charset="-128"/>
                <a:cs typeface="+mn-cs"/>
              </a:rPr>
              <a:t>Assesses the impact of changes in tolerance to extreme heat on future deaths from heat</a:t>
            </a:r>
            <a:endParaRPr lang="en-US" sz="900" kern="1200" dirty="0" smtClean="0">
              <a:solidFill>
                <a:schemeClr val="tx1"/>
              </a:solidFill>
              <a:effectLst/>
              <a:latin typeface="Arial" charset="0"/>
              <a:ea typeface="MS PGothic" pitchFamily="34" charset="-128"/>
              <a:cs typeface="+mn-cs"/>
            </a:endParaRPr>
          </a:p>
          <a:p>
            <a:pPr fontAlgn="base"/>
            <a:r>
              <a:rPr lang="en-US" sz="1200" b="1" kern="1200" dirty="0" smtClean="0">
                <a:solidFill>
                  <a:schemeClr val="tx1"/>
                </a:solidFill>
                <a:effectLst/>
                <a:latin typeface="Arial" charset="0"/>
                <a:ea typeface="MS PGothic" pitchFamily="34" charset="-128"/>
                <a:cs typeface="ＭＳ Ｐゴシック" pitchFamily="-112" charset="-128"/>
              </a:rPr>
              <a:t>Confirms air quality impacts and provides likelihood for ozone, wildfire impacts</a:t>
            </a:r>
            <a:endParaRPr lang="en-US" sz="800" kern="1200" dirty="0" smtClean="0">
              <a:solidFill>
                <a:schemeClr val="tx1"/>
              </a:solidFill>
              <a:effectLst/>
              <a:latin typeface="Arial" charset="0"/>
              <a:ea typeface="MS PGothic" pitchFamily="34" charset="-128"/>
              <a:cs typeface="ＭＳ Ｐゴシック" pitchFamily="-112" charset="-128"/>
            </a:endParaRPr>
          </a:p>
          <a:p>
            <a:pPr lvl="1" fontAlgn="base"/>
            <a:r>
              <a:rPr lang="en-US" sz="1200" kern="1200" dirty="0" smtClean="0">
                <a:solidFill>
                  <a:schemeClr val="tx1"/>
                </a:solidFill>
                <a:effectLst/>
                <a:latin typeface="Arial" charset="0"/>
                <a:ea typeface="MS PGothic" pitchFamily="34" charset="-128"/>
                <a:cs typeface="+mn-cs"/>
              </a:rPr>
              <a:t>Provides new likelihood assessment (likely) and high confidence that climate change will make it harder to reduce ground-level ozone pollution, and that increased wildfires increase health risks</a:t>
            </a:r>
            <a:endParaRPr lang="en-US" sz="900" kern="1200" dirty="0" smtClean="0">
              <a:solidFill>
                <a:schemeClr val="tx1"/>
              </a:solidFill>
              <a:effectLst/>
              <a:latin typeface="Arial" charset="0"/>
              <a:ea typeface="MS PGothic" pitchFamily="34" charset="-128"/>
              <a:cs typeface="+mn-cs"/>
            </a:endParaRPr>
          </a:p>
          <a:p>
            <a:pPr lvl="1" fontAlgn="base"/>
            <a:r>
              <a:rPr lang="en-US" sz="1200" kern="1200" dirty="0" smtClean="0">
                <a:solidFill>
                  <a:schemeClr val="tx1"/>
                </a:solidFill>
                <a:effectLst/>
                <a:latin typeface="Arial" charset="0"/>
                <a:ea typeface="MS PGothic" pitchFamily="34" charset="-128"/>
                <a:cs typeface="+mn-cs"/>
              </a:rPr>
              <a:t>Confirms high confidence that increases in airborne allergens will worsen allergy and asthma conditions and confirms indoor air health risks as significant emerging area</a:t>
            </a:r>
            <a:endParaRPr lang="en-US" sz="900" kern="1200" dirty="0" smtClean="0">
              <a:solidFill>
                <a:schemeClr val="tx1"/>
              </a:solidFill>
              <a:effectLst/>
              <a:latin typeface="Arial" charset="0"/>
              <a:ea typeface="MS PGothic" pitchFamily="34" charset="-128"/>
              <a:cs typeface="+mn-cs"/>
            </a:endParaRPr>
          </a:p>
          <a:p>
            <a:pPr fontAlgn="base"/>
            <a:r>
              <a:rPr lang="en-US" sz="1200" b="1" kern="1200" dirty="0" smtClean="0">
                <a:solidFill>
                  <a:schemeClr val="tx1"/>
                </a:solidFill>
                <a:effectLst/>
                <a:latin typeface="Arial" charset="0"/>
                <a:ea typeface="MS PGothic" pitchFamily="34" charset="-128"/>
                <a:cs typeface="ＭＳ Ｐゴシック" pitchFamily="-112" charset="-128"/>
              </a:rPr>
              <a:t>Connects changes in extreme events to increased exposure to health impacts</a:t>
            </a:r>
            <a:endParaRPr lang="en-US" sz="800" kern="1200" dirty="0" smtClean="0">
              <a:solidFill>
                <a:schemeClr val="tx1"/>
              </a:solidFill>
              <a:effectLst/>
              <a:latin typeface="Arial" charset="0"/>
              <a:ea typeface="MS PGothic" pitchFamily="34" charset="-128"/>
              <a:cs typeface="ＭＳ Ｐゴシック" pitchFamily="-112" charset="-128"/>
            </a:endParaRPr>
          </a:p>
          <a:p>
            <a:pPr lvl="1" fontAlgn="base"/>
            <a:r>
              <a:rPr lang="en-US" sz="1200" kern="1200" dirty="0" smtClean="0">
                <a:solidFill>
                  <a:schemeClr val="tx1"/>
                </a:solidFill>
                <a:effectLst/>
                <a:latin typeface="Arial" charset="0"/>
                <a:ea typeface="MS PGothic" pitchFamily="34" charset="-128"/>
                <a:cs typeface="+mn-cs"/>
              </a:rPr>
              <a:t>Identifies health impacts, including death, injury, or illness; exacerbation of underlying medical conditions; and adverse effects on mental health (high confidence)</a:t>
            </a:r>
            <a:endParaRPr lang="en-US" sz="900" kern="1200" dirty="0" smtClean="0">
              <a:solidFill>
                <a:schemeClr val="tx1"/>
              </a:solidFill>
              <a:effectLst/>
              <a:latin typeface="Arial" charset="0"/>
              <a:ea typeface="MS PGothic" pitchFamily="34" charset="-128"/>
              <a:cs typeface="+mn-cs"/>
            </a:endParaRPr>
          </a:p>
          <a:p>
            <a:pPr lvl="1" fontAlgn="base"/>
            <a:r>
              <a:rPr lang="en-US" sz="1200" kern="1200" dirty="0" smtClean="0">
                <a:solidFill>
                  <a:schemeClr val="tx1"/>
                </a:solidFill>
                <a:effectLst/>
                <a:latin typeface="Arial" charset="0"/>
                <a:ea typeface="MS PGothic" pitchFamily="34" charset="-128"/>
                <a:cs typeface="+mn-cs"/>
              </a:rPr>
              <a:t>Describes impacts to health from disruption of essential infrastructure</a:t>
            </a:r>
            <a:endParaRPr lang="en-US" sz="900" kern="1200" dirty="0" smtClean="0">
              <a:solidFill>
                <a:schemeClr val="tx1"/>
              </a:solidFill>
              <a:effectLst/>
              <a:latin typeface="Arial" charset="0"/>
              <a:ea typeface="MS PGothic" pitchFamily="34" charset="-128"/>
              <a:cs typeface="+mn-cs"/>
            </a:endParaRPr>
          </a:p>
          <a:p>
            <a:pPr lvl="1" fontAlgn="base"/>
            <a:r>
              <a:rPr lang="en-US" sz="1200" kern="1200" dirty="0" smtClean="0">
                <a:solidFill>
                  <a:schemeClr val="tx1"/>
                </a:solidFill>
                <a:effectLst/>
                <a:latin typeface="Arial" charset="0"/>
                <a:ea typeface="MS PGothic" pitchFamily="34" charset="-128"/>
                <a:cs typeface="+mn-cs"/>
              </a:rPr>
              <a:t>High confidence that coastal flooding will impact vulnerable communities</a:t>
            </a:r>
            <a:endParaRPr lang="en-US" sz="900" kern="1200" dirty="0" smtClean="0">
              <a:solidFill>
                <a:schemeClr val="tx1"/>
              </a:solidFill>
              <a:effectLst/>
              <a:latin typeface="Arial" charset="0"/>
              <a:ea typeface="MS PGothic" pitchFamily="34" charset="-128"/>
              <a:cs typeface="+mn-cs"/>
            </a:endParaRPr>
          </a:p>
          <a:p>
            <a:endParaRPr lang="en-US" dirty="0"/>
          </a:p>
        </p:txBody>
      </p:sp>
      <p:sp>
        <p:nvSpPr>
          <p:cNvPr id="4" name="Date Placeholder 3"/>
          <p:cNvSpPr>
            <a:spLocks noGrp="1"/>
          </p:cNvSpPr>
          <p:nvPr>
            <p:ph type="dt" idx="10"/>
          </p:nvPr>
        </p:nvSpPr>
        <p:spPr/>
        <p:txBody>
          <a:bodyPr/>
          <a:lstStyle/>
          <a:p>
            <a:pPr>
              <a:defRPr/>
            </a:pPr>
            <a:fld id="{E60F9517-B567-4D50-8640-0ACF6B29D6CC}" type="datetime1">
              <a:rPr lang="en-US" smtClean="0"/>
              <a:pPr>
                <a:defRPr/>
              </a:pPr>
              <a:t>8/9/17</a:t>
            </a:fld>
            <a:endParaRPr lang="en-US"/>
          </a:p>
        </p:txBody>
      </p:sp>
      <p:sp>
        <p:nvSpPr>
          <p:cNvPr id="5" name="Slide Number Placeholder 4"/>
          <p:cNvSpPr>
            <a:spLocks noGrp="1"/>
          </p:cNvSpPr>
          <p:nvPr>
            <p:ph type="sldNum" sz="quarter" idx="11"/>
          </p:nvPr>
        </p:nvSpPr>
        <p:spPr/>
        <p:txBody>
          <a:bodyPr/>
          <a:lstStyle/>
          <a:p>
            <a:fld id="{7B71EF39-5290-4674-9D54-6471BB512E58}" type="slidenum">
              <a:rPr lang="en-US" altLang="en-US" smtClean="0"/>
              <a:pPr/>
              <a:t>7</a:t>
            </a:fld>
            <a:endParaRPr lang="en-US" altLang="en-US"/>
          </a:p>
        </p:txBody>
      </p:sp>
    </p:spTree>
    <p:extLst>
      <p:ext uri="{BB962C8B-B14F-4D97-AF65-F5344CB8AC3E}">
        <p14:creationId xmlns:p14="http://schemas.microsoft.com/office/powerpoint/2010/main" val="14628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fontAlgn="base">
              <a:lnSpc>
                <a:spcPct val="80000"/>
              </a:lnSpc>
              <a:spcBef>
                <a:spcPts val="600"/>
              </a:spcBef>
              <a:spcAft>
                <a:spcPts val="400"/>
              </a:spcAft>
              <a:buClr>
                <a:schemeClr val="accent1">
                  <a:lumMod val="50000"/>
                </a:schemeClr>
              </a:buClr>
              <a:buSzPct val="80000"/>
            </a:pPr>
            <a:r>
              <a:rPr lang="en-US" sz="1600" b="1" dirty="0" smtClean="0" bmk="_Toc378587540">
                <a:solidFill>
                  <a:schemeClr val="accent1">
                    <a:lumMod val="50000"/>
                  </a:schemeClr>
                </a:solidFill>
              </a:rPr>
              <a:t>Provides likelihood of changing vector distribution, expands discussion of WNV</a:t>
            </a:r>
          </a:p>
          <a:p>
            <a:pPr marL="230188" lvl="1" indent="-230188" fontAlgn="base">
              <a:lnSpc>
                <a:spcPct val="80000"/>
              </a:lnSpc>
              <a:spcAft>
                <a:spcPts val="400"/>
              </a:spcAft>
              <a:buClr>
                <a:schemeClr val="accent1">
                  <a:lumMod val="50000"/>
                </a:schemeClr>
              </a:buClr>
              <a:buSzPct val="80000"/>
              <a:buFont typeface="Arial" panose="020B0604020202020204" pitchFamily="34" charset="0"/>
              <a:buChar char="•"/>
            </a:pPr>
            <a:r>
              <a:rPr lang="en-US" sz="1400" dirty="0" smtClean="0" bmk="_Toc378587540">
                <a:solidFill>
                  <a:schemeClr val="accent1">
                    <a:lumMod val="50000"/>
                  </a:schemeClr>
                </a:solidFill>
              </a:rPr>
              <a:t>Likely, high confidence in changing geographic and seasonal distribution of ticks carrying Lyme, and likely, medium confidence in increases in risk to human exposure</a:t>
            </a:r>
          </a:p>
          <a:p>
            <a:pPr marL="230188" lvl="1" indent="-230188" fontAlgn="base">
              <a:lnSpc>
                <a:spcPct val="80000"/>
              </a:lnSpc>
              <a:spcAft>
                <a:spcPts val="800"/>
              </a:spcAft>
              <a:buClr>
                <a:schemeClr val="accent1">
                  <a:lumMod val="50000"/>
                </a:schemeClr>
              </a:buClr>
              <a:buSzPct val="80000"/>
              <a:buFont typeface="Arial" panose="020B0604020202020204" pitchFamily="34" charset="0"/>
              <a:buChar char="•"/>
            </a:pPr>
            <a:r>
              <a:rPr lang="en-US" sz="1400" dirty="0" smtClean="0" bmk="_Toc378587540">
                <a:solidFill>
                  <a:schemeClr val="accent1">
                    <a:lumMod val="50000"/>
                  </a:schemeClr>
                </a:solidFill>
              </a:rPr>
              <a:t>Assessment of impacts of West Nile virus show very likely, high confidence in climate change influence on distribution, abundance, and prevalence of infection in mosquitoes</a:t>
            </a:r>
          </a:p>
          <a:p>
            <a:pPr marL="0" lvl="1" fontAlgn="base">
              <a:lnSpc>
                <a:spcPct val="80000"/>
              </a:lnSpc>
              <a:spcAft>
                <a:spcPts val="800"/>
              </a:spcAft>
              <a:buClr>
                <a:schemeClr val="accent1">
                  <a:lumMod val="50000"/>
                </a:schemeClr>
              </a:buClr>
              <a:buSzPct val="80000"/>
            </a:pPr>
            <a:endParaRPr lang="en-US" sz="1400" dirty="0" smtClean="0" bmk="_Toc378587540">
              <a:solidFill>
                <a:schemeClr val="accent1">
                  <a:lumMod val="50000"/>
                </a:schemeClr>
              </a:solidFill>
            </a:endParaRPr>
          </a:p>
          <a:p>
            <a:pPr marL="0" lvl="1" fontAlgn="base">
              <a:lnSpc>
                <a:spcPct val="80000"/>
              </a:lnSpc>
              <a:spcAft>
                <a:spcPts val="400"/>
              </a:spcAft>
              <a:buClr>
                <a:schemeClr val="accent1">
                  <a:lumMod val="50000"/>
                </a:schemeClr>
              </a:buClr>
              <a:buSzPct val="80000"/>
            </a:pPr>
            <a:r>
              <a:rPr lang="en-US" sz="1600" b="1" dirty="0" smtClean="0" bmk="_Toc378587540">
                <a:solidFill>
                  <a:schemeClr val="accent1">
                    <a:lumMod val="50000"/>
                  </a:schemeClr>
                </a:solidFill>
              </a:rPr>
              <a:t>Details sources and pathways (drinking, recreational) of waterborne illness risk</a:t>
            </a:r>
          </a:p>
          <a:p>
            <a:pPr marL="285750" lvl="1" indent="-285750" fontAlgn="base">
              <a:lnSpc>
                <a:spcPct val="80000"/>
              </a:lnSpc>
              <a:spcAft>
                <a:spcPts val="400"/>
              </a:spcAft>
              <a:buClr>
                <a:schemeClr val="accent1">
                  <a:lumMod val="50000"/>
                </a:schemeClr>
              </a:buClr>
              <a:buSzPct val="80000"/>
              <a:buFont typeface="Arial" panose="020B0604020202020204" pitchFamily="34" charset="0"/>
              <a:buChar char="•"/>
            </a:pPr>
            <a:r>
              <a:rPr lang="en-US" sz="1400" dirty="0" smtClean="0" bmk="_Toc378587540">
                <a:solidFill>
                  <a:schemeClr val="accent1">
                    <a:lumMod val="50000"/>
                  </a:schemeClr>
                </a:solidFill>
              </a:rPr>
              <a:t>Disaggregates confidence and likelihood for changes in multiple water-related illnesses from </a:t>
            </a:r>
            <a:r>
              <a:rPr lang="en-US" sz="1400" i="1" dirty="0" smtClean="0" bmk="_Toc378587540">
                <a:solidFill>
                  <a:schemeClr val="accent1">
                    <a:lumMod val="50000"/>
                  </a:schemeClr>
                </a:solidFill>
              </a:rPr>
              <a:t>Vibrio</a:t>
            </a:r>
            <a:r>
              <a:rPr lang="en-US" sz="1400" dirty="0" smtClean="0" bmk="_Toc378587540">
                <a:solidFill>
                  <a:schemeClr val="accent1">
                    <a:lumMod val="50000"/>
                  </a:schemeClr>
                </a:solidFill>
              </a:rPr>
              <a:t> bacteria, marine harmful algae, freshwater harmful algae, and runoff sources</a:t>
            </a:r>
          </a:p>
          <a:p>
            <a:pPr marL="285750" lvl="1" indent="-285750" fontAlgn="base">
              <a:lnSpc>
                <a:spcPct val="80000"/>
              </a:lnSpc>
              <a:spcAft>
                <a:spcPts val="800"/>
              </a:spcAft>
              <a:buClr>
                <a:schemeClr val="accent1">
                  <a:lumMod val="50000"/>
                </a:schemeClr>
              </a:buClr>
              <a:buSzPct val="80000"/>
              <a:buFont typeface="Arial" panose="020B0604020202020204" pitchFamily="34" charset="0"/>
              <a:buChar char="•"/>
            </a:pPr>
            <a:r>
              <a:rPr lang="en-US" sz="1400" dirty="0" smtClean="0" bmk="_Toc378587540">
                <a:solidFill>
                  <a:schemeClr val="accent1">
                    <a:lumMod val="50000"/>
                  </a:schemeClr>
                </a:solidFill>
              </a:rPr>
              <a:t>Describes health impacts of water infrastructure damage or failures</a:t>
            </a:r>
          </a:p>
          <a:p>
            <a:pPr marL="0" lvl="1" fontAlgn="base">
              <a:lnSpc>
                <a:spcPct val="80000"/>
              </a:lnSpc>
              <a:spcAft>
                <a:spcPts val="800"/>
              </a:spcAft>
              <a:buClr>
                <a:schemeClr val="accent1">
                  <a:lumMod val="50000"/>
                </a:schemeClr>
              </a:buClr>
              <a:buSzPct val="80000"/>
            </a:pPr>
            <a:endParaRPr lang="en-US" sz="1400" dirty="0" smtClean="0" bmk="_Toc378587540">
              <a:solidFill>
                <a:schemeClr val="accent1">
                  <a:lumMod val="50000"/>
                </a:schemeClr>
              </a:solidFill>
            </a:endParaRPr>
          </a:p>
          <a:p>
            <a:pPr marL="0" lvl="1" fontAlgn="base">
              <a:lnSpc>
                <a:spcPct val="80000"/>
              </a:lnSpc>
              <a:spcAft>
                <a:spcPts val="400"/>
              </a:spcAft>
              <a:buClr>
                <a:schemeClr val="accent1">
                  <a:lumMod val="50000"/>
                </a:schemeClr>
              </a:buClr>
              <a:buSzPct val="80000"/>
            </a:pPr>
            <a:r>
              <a:rPr lang="en-US" sz="1600" b="1" dirty="0" smtClean="0" bmk="_Toc378587540">
                <a:solidFill>
                  <a:schemeClr val="accent1">
                    <a:lumMod val="50000"/>
                  </a:schemeClr>
                </a:solidFill>
              </a:rPr>
              <a:t>First assessment of rising CO</a:t>
            </a:r>
            <a:r>
              <a:rPr lang="en-US" sz="1600" b="1" baseline="-25000" dirty="0" smtClean="0" bmk="_Toc378587540">
                <a:solidFill>
                  <a:schemeClr val="accent1">
                    <a:lumMod val="50000"/>
                  </a:schemeClr>
                </a:solidFill>
              </a:rPr>
              <a:t>2</a:t>
            </a:r>
            <a:r>
              <a:rPr lang="en-US" sz="1600" b="1" dirty="0" smtClean="0" bmk="_Toc378587540">
                <a:solidFill>
                  <a:schemeClr val="accent1">
                    <a:lumMod val="50000"/>
                  </a:schemeClr>
                </a:solidFill>
              </a:rPr>
              <a:t>, climate on quality (nutritional value) of food</a:t>
            </a:r>
          </a:p>
          <a:p>
            <a:pPr marL="285750" lvl="1" indent="-285750" fontAlgn="base">
              <a:lnSpc>
                <a:spcPct val="80000"/>
              </a:lnSpc>
              <a:spcAft>
                <a:spcPts val="400"/>
              </a:spcAft>
              <a:buClr>
                <a:schemeClr val="accent1">
                  <a:lumMod val="50000"/>
                </a:schemeClr>
              </a:buClr>
              <a:buSzPct val="80000"/>
              <a:buFont typeface="Arial" panose="020B0604020202020204" pitchFamily="34" charset="0"/>
              <a:buChar char="•"/>
            </a:pPr>
            <a:r>
              <a:rPr lang="en-US" sz="1400" dirty="0" smtClean="0" bmk="_Toc378587540">
                <a:solidFill>
                  <a:schemeClr val="accent1">
                    <a:lumMod val="50000"/>
                  </a:schemeClr>
                </a:solidFill>
              </a:rPr>
              <a:t>Describes impacts of pathogens, toxins, and chemical contaminants in US food chain</a:t>
            </a:r>
          </a:p>
          <a:p>
            <a:pPr marL="285750" lvl="1" indent="-285750" fontAlgn="base">
              <a:lnSpc>
                <a:spcPct val="80000"/>
              </a:lnSpc>
              <a:spcAft>
                <a:spcPts val="400"/>
              </a:spcAft>
              <a:buClr>
                <a:schemeClr val="accent1">
                  <a:lumMod val="50000"/>
                </a:schemeClr>
              </a:buClr>
              <a:buSzPct val="80000"/>
              <a:buFont typeface="Arial" panose="020B0604020202020204" pitchFamily="34" charset="0"/>
              <a:buChar char="•"/>
            </a:pPr>
            <a:r>
              <a:rPr lang="en-US" sz="1400" dirty="0" smtClean="0" bmk="_Toc378587540">
                <a:solidFill>
                  <a:schemeClr val="accent1">
                    <a:lumMod val="50000"/>
                  </a:schemeClr>
                </a:solidFill>
              </a:rPr>
              <a:t>Assesses the large body of research establishing very likely, high confidence that nutritional value of food crops, such as wheat and rice, will decrease as rising levels of atmospheric CO</a:t>
            </a:r>
            <a:r>
              <a:rPr lang="en-US" sz="1400" baseline="-25000" dirty="0" smtClean="0" bmk="_Toc378587540">
                <a:solidFill>
                  <a:schemeClr val="accent1">
                    <a:lumMod val="50000"/>
                  </a:schemeClr>
                </a:solidFill>
              </a:rPr>
              <a:t>2</a:t>
            </a:r>
            <a:r>
              <a:rPr lang="en-US" sz="1400" dirty="0" smtClean="0" bmk="_Toc378587540">
                <a:solidFill>
                  <a:schemeClr val="accent1">
                    <a:lumMod val="50000"/>
                  </a:schemeClr>
                </a:solidFill>
              </a:rPr>
              <a:t> reduce concentrations of protein and essential minerals in most species</a:t>
            </a:r>
          </a:p>
          <a:p>
            <a:endParaRPr lang="en-US" dirty="0"/>
          </a:p>
        </p:txBody>
      </p:sp>
      <p:sp>
        <p:nvSpPr>
          <p:cNvPr id="4" name="Date Placeholder 3"/>
          <p:cNvSpPr>
            <a:spLocks noGrp="1"/>
          </p:cNvSpPr>
          <p:nvPr>
            <p:ph type="dt" idx="10"/>
          </p:nvPr>
        </p:nvSpPr>
        <p:spPr/>
        <p:txBody>
          <a:bodyPr/>
          <a:lstStyle/>
          <a:p>
            <a:pPr>
              <a:defRPr/>
            </a:pPr>
            <a:fld id="{E60F9517-B567-4D50-8640-0ACF6B29D6CC}" type="datetime1">
              <a:rPr lang="en-US" smtClean="0"/>
              <a:pPr>
                <a:defRPr/>
              </a:pPr>
              <a:t>8/9/17</a:t>
            </a:fld>
            <a:endParaRPr lang="en-US"/>
          </a:p>
        </p:txBody>
      </p:sp>
      <p:sp>
        <p:nvSpPr>
          <p:cNvPr id="5" name="Slide Number Placeholder 4"/>
          <p:cNvSpPr>
            <a:spLocks noGrp="1"/>
          </p:cNvSpPr>
          <p:nvPr>
            <p:ph type="sldNum" sz="quarter" idx="11"/>
          </p:nvPr>
        </p:nvSpPr>
        <p:spPr/>
        <p:txBody>
          <a:bodyPr/>
          <a:lstStyle/>
          <a:p>
            <a:fld id="{7B71EF39-5290-4674-9D54-6471BB512E58}" type="slidenum">
              <a:rPr lang="en-US" altLang="en-US" smtClean="0"/>
              <a:pPr/>
              <a:t>8</a:t>
            </a:fld>
            <a:endParaRPr lang="en-US" altLang="en-US"/>
          </a:p>
        </p:txBody>
      </p:sp>
    </p:spTree>
    <p:extLst>
      <p:ext uri="{BB962C8B-B14F-4D97-AF65-F5344CB8AC3E}">
        <p14:creationId xmlns:p14="http://schemas.microsoft.com/office/powerpoint/2010/main" val="3138561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fontAlgn="base">
              <a:lnSpc>
                <a:spcPct val="80000"/>
              </a:lnSpc>
              <a:spcAft>
                <a:spcPts val="400"/>
              </a:spcAft>
              <a:buClr>
                <a:schemeClr val="accent1">
                  <a:lumMod val="50000"/>
                </a:schemeClr>
              </a:buClr>
              <a:buSzPct val="80000"/>
            </a:pPr>
            <a:r>
              <a:rPr lang="en-US" b="1" dirty="0" smtClean="0" bmk="_Toc378587540">
                <a:solidFill>
                  <a:schemeClr val="accent1">
                    <a:lumMod val="50000"/>
                  </a:schemeClr>
                </a:solidFill>
              </a:rPr>
              <a:t>Presents an important emerging area: increased mental health consequences</a:t>
            </a:r>
          </a:p>
          <a:p>
            <a:pPr marL="285750" lvl="1" indent="-285750" fontAlgn="base">
              <a:lnSpc>
                <a:spcPct val="80000"/>
              </a:lnSpc>
              <a:spcAft>
                <a:spcPts val="400"/>
              </a:spcAft>
              <a:buClr>
                <a:schemeClr val="accent1">
                  <a:lumMod val="50000"/>
                </a:schemeClr>
              </a:buClr>
              <a:buSzPct val="80000"/>
              <a:buFont typeface="Arial" panose="020B0604020202020204" pitchFamily="34" charset="0"/>
              <a:buChar char="•"/>
            </a:pPr>
            <a:r>
              <a:rPr lang="en-US" dirty="0" smtClean="0" bmk="_Toc378587540">
                <a:solidFill>
                  <a:schemeClr val="accent1">
                    <a:lumMod val="50000"/>
                  </a:schemeClr>
                </a:solidFill>
              </a:rPr>
              <a:t>Confirms Very High Confidence in extreme weather and climate related impacts including post-traumatic stress disorder (PTSD), depression, and anxiety, often at the same time</a:t>
            </a:r>
          </a:p>
          <a:p>
            <a:pPr marL="285750" lvl="1" indent="-285750" fontAlgn="base">
              <a:lnSpc>
                <a:spcPct val="80000"/>
              </a:lnSpc>
              <a:spcAft>
                <a:spcPts val="800"/>
              </a:spcAft>
              <a:buClr>
                <a:schemeClr val="accent1">
                  <a:lumMod val="50000"/>
                </a:schemeClr>
              </a:buClr>
              <a:buSzPct val="80000"/>
              <a:buFont typeface="Arial" panose="020B0604020202020204" pitchFamily="34" charset="0"/>
              <a:buChar char="•"/>
            </a:pPr>
            <a:r>
              <a:rPr lang="en-US" dirty="0" smtClean="0" bmk="_Toc378587540">
                <a:solidFill>
                  <a:schemeClr val="accent1">
                    <a:lumMod val="50000"/>
                  </a:schemeClr>
                </a:solidFill>
              </a:rPr>
              <a:t>Introduces mental health impacts from real and perceived threats of climate change;   risks of heat exposure to people with pre-existing mental health illnesses or prescription medications</a:t>
            </a:r>
          </a:p>
          <a:p>
            <a:pPr lvl="1" fontAlgn="base">
              <a:lnSpc>
                <a:spcPct val="80000"/>
              </a:lnSpc>
              <a:spcAft>
                <a:spcPts val="400"/>
              </a:spcAft>
              <a:buClr>
                <a:schemeClr val="accent1">
                  <a:lumMod val="50000"/>
                </a:schemeClr>
              </a:buClr>
              <a:buSzPct val="80000"/>
            </a:pPr>
            <a:endParaRPr lang="en-US" dirty="0" smtClean="0" bmk="_Toc378587540">
              <a:solidFill>
                <a:schemeClr val="accent1">
                  <a:lumMod val="50000"/>
                </a:schemeClr>
              </a:solidFill>
            </a:endParaRPr>
          </a:p>
          <a:p>
            <a:pPr marL="0" lvl="1" fontAlgn="base">
              <a:lnSpc>
                <a:spcPct val="80000"/>
              </a:lnSpc>
              <a:spcAft>
                <a:spcPts val="400"/>
              </a:spcAft>
              <a:buClr>
                <a:schemeClr val="accent1">
                  <a:lumMod val="50000"/>
                </a:schemeClr>
              </a:buClr>
              <a:buSzPct val="80000"/>
            </a:pPr>
            <a:r>
              <a:rPr lang="en-US" b="1" dirty="0" smtClean="0" bmk="_Toc378587540">
                <a:solidFill>
                  <a:schemeClr val="accent1">
                    <a:lumMod val="50000"/>
                  </a:schemeClr>
                </a:solidFill>
              </a:rPr>
              <a:t>Details the ways in which climate change affects the health of us all </a:t>
            </a:r>
          </a:p>
          <a:p>
            <a:pPr marL="285750" lvl="1" indent="-285750" fontAlgn="base">
              <a:lnSpc>
                <a:spcPct val="80000"/>
              </a:lnSpc>
              <a:spcAft>
                <a:spcPts val="400"/>
              </a:spcAft>
              <a:buClr>
                <a:schemeClr val="accent1">
                  <a:lumMod val="50000"/>
                </a:schemeClr>
              </a:buClr>
              <a:buSzPct val="80000"/>
              <a:buFont typeface="Arial" panose="020B0604020202020204" pitchFamily="34" charset="0"/>
              <a:buChar char="•"/>
            </a:pPr>
            <a:r>
              <a:rPr lang="en-US" dirty="0" smtClean="0" bmk="_Toc378587540">
                <a:solidFill>
                  <a:schemeClr val="accent1">
                    <a:lumMod val="50000"/>
                  </a:schemeClr>
                </a:solidFill>
              </a:rPr>
              <a:t>People experience different inherent sensitivities to the impacts of climate change at different ages and life stages. For example, the findings confirm with very high confidence the very young and old are particularly sensitive to climate-related health impacts. </a:t>
            </a:r>
          </a:p>
          <a:p>
            <a:endParaRPr lang="en-US" dirty="0"/>
          </a:p>
        </p:txBody>
      </p:sp>
      <p:sp>
        <p:nvSpPr>
          <p:cNvPr id="4" name="Date Placeholder 3"/>
          <p:cNvSpPr>
            <a:spLocks noGrp="1"/>
          </p:cNvSpPr>
          <p:nvPr>
            <p:ph type="dt" idx="10"/>
          </p:nvPr>
        </p:nvSpPr>
        <p:spPr/>
        <p:txBody>
          <a:bodyPr/>
          <a:lstStyle/>
          <a:p>
            <a:pPr>
              <a:defRPr/>
            </a:pPr>
            <a:fld id="{E60F9517-B567-4D50-8640-0ACF6B29D6CC}" type="datetime1">
              <a:rPr lang="en-US" smtClean="0"/>
              <a:pPr>
                <a:defRPr/>
              </a:pPr>
              <a:t>8/9/17</a:t>
            </a:fld>
            <a:endParaRPr lang="en-US"/>
          </a:p>
        </p:txBody>
      </p:sp>
      <p:sp>
        <p:nvSpPr>
          <p:cNvPr id="5" name="Slide Number Placeholder 4"/>
          <p:cNvSpPr>
            <a:spLocks noGrp="1"/>
          </p:cNvSpPr>
          <p:nvPr>
            <p:ph type="sldNum" sz="quarter" idx="11"/>
          </p:nvPr>
        </p:nvSpPr>
        <p:spPr/>
        <p:txBody>
          <a:bodyPr/>
          <a:lstStyle/>
          <a:p>
            <a:fld id="{7B71EF39-5290-4674-9D54-6471BB512E58}" type="slidenum">
              <a:rPr lang="en-US" altLang="en-US" smtClean="0"/>
              <a:pPr/>
              <a:t>9</a:t>
            </a:fld>
            <a:endParaRPr lang="en-US" altLang="en-US"/>
          </a:p>
        </p:txBody>
      </p:sp>
    </p:spTree>
    <p:extLst>
      <p:ext uri="{BB962C8B-B14F-4D97-AF65-F5344CB8AC3E}">
        <p14:creationId xmlns:p14="http://schemas.microsoft.com/office/powerpoint/2010/main" val="2743530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xfrm>
            <a:off x="284373" y="533153"/>
            <a:ext cx="6451181" cy="481129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52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I’d like to spend a few minutes going into some more detail on the impacts side of climate change for human health.  Impacts are place based and path dependent.  Focus on exposure pathways.</a:t>
            </a:r>
          </a:p>
        </p:txBody>
      </p:sp>
      <p:sp>
        <p:nvSpPr>
          <p:cNvPr id="4" name="Date Placeholder 3"/>
          <p:cNvSpPr>
            <a:spLocks noGrp="1"/>
          </p:cNvSpPr>
          <p:nvPr>
            <p:ph type="dt" sz="quarter" idx="1"/>
          </p:nvPr>
        </p:nvSpPr>
        <p:spPr/>
        <p:txBody>
          <a:bodyPr/>
          <a:lstStyle/>
          <a:p>
            <a:pPr>
              <a:defRPr/>
            </a:pPr>
            <a:fld id="{4219A402-BC97-4F2B-ACF4-5DE2960EF7A3}" type="datetime1">
              <a:rPr lang="en-US" smtClean="0">
                <a:solidFill>
                  <a:prstClr val="black"/>
                </a:solidFill>
                <a:latin typeface="Calibri"/>
              </a:rPr>
              <a:pPr>
                <a:defRPr/>
              </a:pPr>
              <a:t>8/9/17</a:t>
            </a:fld>
            <a:endParaRPr lang="en-US" dirty="0">
              <a:solidFill>
                <a:prstClr val="black"/>
              </a:solidFill>
              <a:latin typeface="Calibri"/>
            </a:endParaRPr>
          </a:p>
        </p:txBody>
      </p:sp>
      <p:sp>
        <p:nvSpPr>
          <p:cNvPr id="5" name="Slide Number Placeholder 4"/>
          <p:cNvSpPr>
            <a:spLocks noGrp="1"/>
          </p:cNvSpPr>
          <p:nvPr>
            <p:ph type="sldNum" sz="quarter" idx="5"/>
          </p:nvPr>
        </p:nvSpPr>
        <p:spPr/>
        <p:txBody>
          <a:bodyPr/>
          <a:lstStyle/>
          <a:p>
            <a:pPr>
              <a:defRPr/>
            </a:pPr>
            <a:fld id="{8309E8B2-4F02-1A40-BC74-7AF66DCAFA43}" type="slidenum">
              <a:rPr lang="en-US" smtClean="0">
                <a:solidFill>
                  <a:prstClr val="black"/>
                </a:solidFill>
                <a:latin typeface="Calibri"/>
              </a:rPr>
              <a:pPr>
                <a:defRPr/>
              </a:pPr>
              <a:t>10</a:t>
            </a:fld>
            <a:endParaRPr lang="en-US" dirty="0">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courtesy of NOAA.go</a:t>
            </a:r>
            <a:r>
              <a:rPr lang="en-US" baseline="0" dirty="0" smtClean="0"/>
              <a:t>v </a:t>
            </a:r>
            <a:endParaRPr lang="en-US" dirty="0"/>
          </a:p>
        </p:txBody>
      </p:sp>
      <p:sp>
        <p:nvSpPr>
          <p:cNvPr id="4" name="Date Placeholder 3"/>
          <p:cNvSpPr>
            <a:spLocks noGrp="1"/>
          </p:cNvSpPr>
          <p:nvPr>
            <p:ph type="dt" idx="10"/>
          </p:nvPr>
        </p:nvSpPr>
        <p:spPr/>
        <p:txBody>
          <a:bodyPr/>
          <a:lstStyle/>
          <a:p>
            <a:pPr>
              <a:defRPr/>
            </a:pPr>
            <a:fld id="{633B56E1-B0DB-4F8A-803C-1D6457AFFF5A}" type="datetime1">
              <a:rPr lang="en-US" smtClean="0"/>
              <a:pPr>
                <a:defRPr/>
              </a:pPr>
              <a:t>8/9/17</a:t>
            </a:fld>
            <a:endParaRPr lang="en-US"/>
          </a:p>
        </p:txBody>
      </p:sp>
      <p:sp>
        <p:nvSpPr>
          <p:cNvPr id="5" name="Slide Number Placeholder 4"/>
          <p:cNvSpPr>
            <a:spLocks noGrp="1"/>
          </p:cNvSpPr>
          <p:nvPr>
            <p:ph type="sldNum" sz="quarter" idx="11"/>
          </p:nvPr>
        </p:nvSpPr>
        <p:spPr/>
        <p:txBody>
          <a:bodyPr/>
          <a:lstStyle/>
          <a:p>
            <a:pPr>
              <a:defRPr/>
            </a:pPr>
            <a:fld id="{7BF02926-D8DF-4D09-8A71-172CA3E020FA}" type="slidenum">
              <a:rPr lang="en-US" smtClean="0"/>
              <a:pPr>
                <a:defRPr/>
              </a:pPr>
              <a:t>13</a:t>
            </a:fld>
            <a:endParaRPr lang="en-US"/>
          </a:p>
        </p:txBody>
      </p:sp>
    </p:spTree>
    <p:extLst>
      <p:ext uri="{BB962C8B-B14F-4D97-AF65-F5344CB8AC3E}">
        <p14:creationId xmlns:p14="http://schemas.microsoft.com/office/powerpoint/2010/main" val="4255052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58963" y="6459538"/>
            <a:ext cx="5426075"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smtClean="0">
                <a:cs typeface="Arial" charset="0"/>
              </a:rPr>
              <a:t> National Institutes of Health • U.S. Department of Health and Human Services</a:t>
            </a:r>
          </a:p>
        </p:txBody>
      </p:sp>
      <p:pic>
        <p:nvPicPr>
          <p:cNvPr id="5"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57175" y="1846263"/>
            <a:ext cx="8629650" cy="1470025"/>
          </a:xfrm>
          <a:noFill/>
          <a:ln w="9525">
            <a:noFill/>
            <a:miter lim="800000"/>
            <a:headEnd/>
            <a:tailEnd/>
          </a:ln>
        </p:spPr>
        <p:txBody>
          <a:bodyPr anchor="b"/>
          <a:lstStyle>
            <a:lvl1pPr algn="ctr">
              <a:defRPr lang="en-US" sz="4300">
                <a:latin typeface="Arial Narrow" pitchFamily="34" charset="0"/>
              </a:defRPr>
            </a:lvl1pPr>
          </a:lstStyle>
          <a:p>
            <a:pPr lvl="0"/>
            <a:r>
              <a:rPr lang="en-US" smtClean="0"/>
              <a:t>Click to edit Master title style</a:t>
            </a:r>
            <a:endParaRPr lang="en-US" dirty="0"/>
          </a:p>
        </p:txBody>
      </p:sp>
      <p:sp>
        <p:nvSpPr>
          <p:cNvPr id="3075" name="Rectangle 3"/>
          <p:cNvSpPr>
            <a:spLocks noGrp="1" noChangeArrowheads="1"/>
          </p:cNvSpPr>
          <p:nvPr>
            <p:ph type="subTitle" idx="1"/>
          </p:nvPr>
        </p:nvSpPr>
        <p:spPr>
          <a:xfrm>
            <a:off x="265122" y="3500438"/>
            <a:ext cx="8613756"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smtClean="0"/>
              <a:t>Click to edit Master subtitle style</a:t>
            </a:r>
            <a:endParaRPr lang="en-US" dirty="0"/>
          </a:p>
        </p:txBody>
      </p:sp>
    </p:spTree>
    <p:extLst>
      <p:ext uri="{BB962C8B-B14F-4D97-AF65-F5344CB8AC3E}">
        <p14:creationId xmlns:p14="http://schemas.microsoft.com/office/powerpoint/2010/main" val="391759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9615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934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6663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4597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023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049338"/>
            <a:ext cx="3962400" cy="4881562"/>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049338"/>
            <a:ext cx="3962400" cy="4881562"/>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872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1858963" y="6459538"/>
            <a:ext cx="5426075"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smtClean="0">
                <a:solidFill>
                  <a:srgbClr val="000000"/>
                </a:solidFill>
                <a:cs typeface="Arial" charset="0"/>
              </a:rPr>
              <a:t> National Institutes of Health • U.S. Department of Health and Human Services</a:t>
            </a:r>
          </a:p>
        </p:txBody>
      </p:sp>
      <p:cxnSp>
        <p:nvCxnSpPr>
          <p:cNvPr id="6" name="Straight Connector 5"/>
          <p:cNvCxnSpPr/>
          <p:nvPr/>
        </p:nvCxnSpPr>
        <p:spPr>
          <a:xfrm>
            <a:off x="0" y="1152525"/>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5" y="239713"/>
            <a:ext cx="5891213"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44475" y="1828800"/>
            <a:ext cx="8684372" cy="1492623"/>
          </a:xfrm>
          <a:noFill/>
          <a:ln w="9525">
            <a:noFill/>
            <a:miter lim="800000"/>
            <a:headEnd/>
            <a:tailEnd/>
          </a:ln>
        </p:spPr>
        <p:txBody>
          <a:bodyPr anchor="b"/>
          <a:lstStyle>
            <a:lvl1pPr algn="ctr">
              <a:defRPr lang="en-US" sz="4400">
                <a:latin typeface="+mj-lt"/>
              </a:defRPr>
            </a:lvl1pPr>
          </a:lstStyle>
          <a:p>
            <a:pPr lvl="0"/>
            <a:r>
              <a:rPr lang="en-US" smtClean="0"/>
              <a:t>Click to edit Master title style</a:t>
            </a:r>
            <a:endParaRPr lang="en-US" dirty="0"/>
          </a:p>
        </p:txBody>
      </p:sp>
      <p:sp>
        <p:nvSpPr>
          <p:cNvPr id="3075" name="Rectangle 3"/>
          <p:cNvSpPr>
            <a:spLocks noGrp="1" noChangeArrowheads="1"/>
          </p:cNvSpPr>
          <p:nvPr>
            <p:ph type="subTitle" idx="1"/>
          </p:nvPr>
        </p:nvSpPr>
        <p:spPr>
          <a:xfrm>
            <a:off x="244475" y="3550024"/>
            <a:ext cx="8684371" cy="1703014"/>
          </a:xfrm>
          <a:noFill/>
          <a:ln w="9525">
            <a:noFill/>
            <a:miter lim="800000"/>
            <a:headEnd/>
            <a:tailEnd/>
          </a:ln>
        </p:spPr>
        <p:txBody>
          <a:bodyPr/>
          <a:lstStyle>
            <a:lvl1pPr marL="0" indent="0" algn="ctr">
              <a:lnSpc>
                <a:spcPct val="100000"/>
              </a:lnSpc>
              <a:buNone/>
              <a:defRPr lang="en-US" sz="2600" b="1" dirty="0">
                <a:latin typeface="+mn-lt"/>
                <a:ea typeface="ＭＳ Ｐゴシック" charset="-128"/>
              </a:defRPr>
            </a:lvl1pPr>
          </a:lstStyle>
          <a:p>
            <a:pPr lvl="0"/>
            <a:r>
              <a:rPr lang="en-US" smtClean="0"/>
              <a:t>Click to edit Master subtitle style</a:t>
            </a:r>
            <a:endParaRPr lang="en-US" dirty="0"/>
          </a:p>
        </p:txBody>
      </p:sp>
    </p:spTree>
    <p:extLst>
      <p:ext uri="{BB962C8B-B14F-4D97-AF65-F5344CB8AC3E}">
        <p14:creationId xmlns:p14="http://schemas.microsoft.com/office/powerpoint/2010/main" val="1395225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9009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42047" y="2057400"/>
            <a:ext cx="8686800" cy="4416426"/>
          </a:xfrm>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p:nvPr>
        </p:nvSpPr>
        <p:spPr>
          <a:xfrm>
            <a:off x="242047" y="1506538"/>
            <a:ext cx="8686800" cy="469900"/>
          </a:xfrm>
        </p:spPr>
        <p:txBody>
          <a:bodyPr/>
          <a:lstStyle>
            <a:lvl1pPr marL="0" indent="0">
              <a:buNone/>
              <a:defRPr sz="2800" b="1">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521661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42046" y="1600200"/>
            <a:ext cx="4276165" cy="4906926"/>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0"/>
          </p:nvPr>
        </p:nvSpPr>
        <p:spPr>
          <a:xfrm>
            <a:off x="4652682" y="1612900"/>
            <a:ext cx="4276165" cy="4894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0910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4013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0034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505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47838"/>
            <a:ext cx="3810000" cy="4881562"/>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747838"/>
            <a:ext cx="3810000" cy="4881562"/>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4255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1"/>
            <a:ext cx="8229600" cy="730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747839"/>
            <a:ext cx="7772400" cy="4881562"/>
          </a:xfrm>
        </p:spPr>
        <p:txBody>
          <a:bodyPr/>
          <a:lstStyle/>
          <a:p>
            <a:pPr lvl="0"/>
            <a:endParaRPr lang="en-US" noProof="0" dirty="0" smtClean="0"/>
          </a:p>
        </p:txBody>
      </p:sp>
    </p:spTree>
    <p:extLst>
      <p:ext uri="{BB962C8B-B14F-4D97-AF65-F5344CB8AC3E}">
        <p14:creationId xmlns:p14="http://schemas.microsoft.com/office/powerpoint/2010/main" val="958143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9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1858965" y="6456381"/>
            <a:ext cx="5426075" cy="293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smtClean="0">
                <a:solidFill>
                  <a:srgbClr val="000000"/>
                </a:solidFill>
                <a:cs typeface="Arial" charset="0"/>
              </a:rPr>
              <a:t> National Institutes of Health • U.S. Department of Health and Human Services</a:t>
            </a:r>
          </a:p>
        </p:txBody>
      </p:sp>
      <p:cxnSp>
        <p:nvCxnSpPr>
          <p:cNvPr id="6" name="Straight Connector 5"/>
          <p:cNvCxnSpPr/>
          <p:nvPr/>
        </p:nvCxnSpPr>
        <p:spPr>
          <a:xfrm>
            <a:off x="0" y="1152525"/>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7" y="239714"/>
            <a:ext cx="5891213"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44475" y="1828802"/>
            <a:ext cx="8684372" cy="1492623"/>
          </a:xfrm>
          <a:noFill/>
          <a:ln w="9525">
            <a:noFill/>
            <a:miter lim="800000"/>
            <a:headEnd/>
            <a:tailEnd/>
          </a:ln>
        </p:spPr>
        <p:txBody>
          <a:bodyPr anchor="b"/>
          <a:lstStyle>
            <a:lvl1pPr algn="ctr">
              <a:defRPr lang="en-US" sz="4400">
                <a:latin typeface="+mj-lt"/>
              </a:defRPr>
            </a:lvl1pPr>
          </a:lstStyle>
          <a:p>
            <a:pPr lvl="0"/>
            <a:r>
              <a:rPr lang="en-US" smtClean="0"/>
              <a:t>Click to edit Master title style</a:t>
            </a:r>
            <a:endParaRPr lang="en-US" dirty="0"/>
          </a:p>
        </p:txBody>
      </p:sp>
      <p:sp>
        <p:nvSpPr>
          <p:cNvPr id="3075" name="Rectangle 3"/>
          <p:cNvSpPr>
            <a:spLocks noGrp="1" noChangeArrowheads="1"/>
          </p:cNvSpPr>
          <p:nvPr>
            <p:ph type="subTitle" idx="1"/>
          </p:nvPr>
        </p:nvSpPr>
        <p:spPr>
          <a:xfrm>
            <a:off x="244477" y="3550025"/>
            <a:ext cx="8684371" cy="1703015"/>
          </a:xfrm>
          <a:noFill/>
          <a:ln w="9525">
            <a:noFill/>
            <a:miter lim="800000"/>
            <a:headEnd/>
            <a:tailEnd/>
          </a:ln>
        </p:spPr>
        <p:txBody>
          <a:bodyPr/>
          <a:lstStyle>
            <a:lvl1pPr marL="0" indent="0" algn="ctr">
              <a:lnSpc>
                <a:spcPct val="100000"/>
              </a:lnSpc>
              <a:buNone/>
              <a:defRPr lang="en-US" sz="2600" b="1" dirty="0">
                <a:latin typeface="+mn-lt"/>
                <a:ea typeface="ＭＳ Ｐゴシック" charset="-128"/>
              </a:defRPr>
            </a:lvl1pPr>
          </a:lstStyle>
          <a:p>
            <a:pPr lvl="0"/>
            <a:r>
              <a:rPr lang="en-US" smtClean="0"/>
              <a:t>Click to edit Master subtitle style</a:t>
            </a:r>
            <a:endParaRPr lang="en-US" dirty="0"/>
          </a:p>
        </p:txBody>
      </p:sp>
    </p:spTree>
    <p:extLst>
      <p:ext uri="{BB962C8B-B14F-4D97-AF65-F5344CB8AC3E}">
        <p14:creationId xmlns:p14="http://schemas.microsoft.com/office/powerpoint/2010/main" val="1127127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8255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42047" y="2057400"/>
            <a:ext cx="8686800" cy="4416427"/>
          </a:xfrm>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p:nvPr>
        </p:nvSpPr>
        <p:spPr>
          <a:xfrm>
            <a:off x="242047" y="1506539"/>
            <a:ext cx="8686800" cy="469900"/>
          </a:xfrm>
        </p:spPr>
        <p:txBody>
          <a:bodyPr/>
          <a:lstStyle>
            <a:lvl1pPr marL="0" indent="0">
              <a:buNone/>
              <a:defRPr sz="2800" b="1">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4184325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42048" y="1600201"/>
            <a:ext cx="4276165" cy="4906927"/>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0"/>
          </p:nvPr>
        </p:nvSpPr>
        <p:spPr>
          <a:xfrm>
            <a:off x="4652684" y="1612901"/>
            <a:ext cx="4276165" cy="4894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830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206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78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64218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47837"/>
            <a:ext cx="3810000" cy="488156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747837"/>
            <a:ext cx="3810000" cy="488156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6948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Imag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64BE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latin typeface="Calibri"/>
            </a:endParaRPr>
          </a:p>
        </p:txBody>
      </p:sp>
      <p:sp>
        <p:nvSpPr>
          <p:cNvPr id="5" name="Rectangle 4"/>
          <p:cNvSpPr/>
          <p:nvPr userDrawn="1"/>
        </p:nvSpPr>
        <p:spPr>
          <a:xfrm>
            <a:off x="0" y="0"/>
            <a:ext cx="9144000" cy="1085850"/>
          </a:xfrm>
          <a:prstGeom prst="rect">
            <a:avLst/>
          </a:prstGeom>
          <a:solidFill>
            <a:srgbClr val="4B818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latin typeface="Calibri"/>
            </a:endParaRPr>
          </a:p>
        </p:txBody>
      </p:sp>
      <p:sp>
        <p:nvSpPr>
          <p:cNvPr id="6" name="Rectangle 5"/>
          <p:cNvSpPr/>
          <p:nvPr userDrawn="1"/>
        </p:nvSpPr>
        <p:spPr>
          <a:xfrm>
            <a:off x="0" y="6678613"/>
            <a:ext cx="9144000" cy="179387"/>
          </a:xfrm>
          <a:prstGeom prst="rect">
            <a:avLst/>
          </a:prstGeom>
          <a:solidFill>
            <a:srgbClr val="4B81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latin typeface="Calibri"/>
            </a:endParaRPr>
          </a:p>
        </p:txBody>
      </p:sp>
      <p:cxnSp>
        <p:nvCxnSpPr>
          <p:cNvPr id="7" name="Straight Connector 6"/>
          <p:cNvCxnSpPr/>
          <p:nvPr userDrawn="1"/>
        </p:nvCxnSpPr>
        <p:spPr>
          <a:xfrm flipH="1">
            <a:off x="0" y="6629400"/>
            <a:ext cx="9144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0"/>
          </p:nvPr>
        </p:nvSpPr>
        <p:spPr>
          <a:xfrm>
            <a:off x="184935" y="1"/>
            <a:ext cx="8733034" cy="986318"/>
          </a:xfrm>
        </p:spPr>
        <p:txBody>
          <a:bodyPr anchor="ctr">
            <a:noAutofit/>
          </a:bodyPr>
          <a:lstStyle>
            <a:lvl1pPr marL="0" indent="0">
              <a:buFontTx/>
              <a:buNone/>
              <a:defRPr sz="3400" b="1" baseline="0">
                <a:solidFill>
                  <a:schemeClr val="bg1"/>
                </a:solidFill>
              </a:defRPr>
            </a:lvl1pPr>
          </a:lstStyle>
          <a:p>
            <a:pPr lvl="0"/>
            <a:r>
              <a:rPr lang="en-US" smtClean="0"/>
              <a:t>Click to edit Master text styles</a:t>
            </a:r>
          </a:p>
        </p:txBody>
      </p:sp>
      <p:sp>
        <p:nvSpPr>
          <p:cNvPr id="11" name="Content Placeholder 3"/>
          <p:cNvSpPr>
            <a:spLocks noGrp="1"/>
          </p:cNvSpPr>
          <p:nvPr>
            <p:ph sz="quarter" idx="11"/>
          </p:nvPr>
        </p:nvSpPr>
        <p:spPr>
          <a:xfrm>
            <a:off x="195209" y="1234250"/>
            <a:ext cx="8722759" cy="5120640"/>
          </a:xfrm>
        </p:spPr>
        <p:txBody>
          <a:bodyPr/>
          <a:lstStyle>
            <a:lvl1pPr marL="0" indent="0">
              <a:buFontTx/>
              <a:buNone/>
              <a:defRPr>
                <a:solidFill>
                  <a:schemeClr val="tx1"/>
                </a:solidFill>
              </a:defRPr>
            </a:lvl1pPr>
            <a:lvl2pPr marL="457200" indent="-457200">
              <a:buClr>
                <a:schemeClr val="accent1">
                  <a:lumMod val="50000"/>
                </a:schemeClr>
              </a:buClr>
              <a:buSzPct val="80000"/>
              <a:buFontTx/>
              <a:buBlip>
                <a:blip r:embed="rId2"/>
              </a:buBlip>
              <a:defRPr>
                <a:solidFill>
                  <a:schemeClr val="tx1"/>
                </a:solidFill>
              </a:defRPr>
            </a:lvl2pPr>
            <a:lvl3pPr marL="685800">
              <a:buClr>
                <a:schemeClr val="accent1"/>
              </a:buClr>
              <a:defRPr>
                <a:solidFill>
                  <a:schemeClr val="tx1"/>
                </a:solidFill>
              </a:defRPr>
            </a:lvl3pPr>
            <a:lvl4pPr>
              <a:defRPr>
                <a:solidFill>
                  <a:schemeClr val="tx1"/>
                </a:solidFill>
              </a:defRPr>
            </a:lvl4pPr>
            <a:lvl5pPr>
              <a:defRPr>
                <a:solidFill>
                  <a:schemeClr val="tx1"/>
                </a:solidFill>
              </a:defRPr>
            </a:lvl5pPr>
          </a:lstStyle>
          <a:p>
            <a:pPr lvl="0"/>
            <a:endParaRPr lang="en-US" dirty="0"/>
          </a:p>
        </p:txBody>
      </p:sp>
    </p:spTree>
    <p:extLst>
      <p:ext uri="{BB962C8B-B14F-4D97-AF65-F5344CB8AC3E}">
        <p14:creationId xmlns:p14="http://schemas.microsoft.com/office/powerpoint/2010/main" val="2075250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a:prstGeom prst="rect">
            <a:avLst/>
          </a:prstGeom>
        </p:spPr>
        <p:txBody>
          <a:bodyPr/>
          <a:lstStyle>
            <a:lvl1pPr>
              <a:defRPr/>
            </a:lvl1pPr>
          </a:lstStyle>
          <a:p>
            <a:pPr defTabSz="457200" fontAlgn="auto">
              <a:spcBef>
                <a:spcPts val="0"/>
              </a:spcBef>
              <a:spcAft>
                <a:spcPts val="0"/>
              </a:spcAft>
            </a:pPr>
            <a:endParaRPr lang="en-US" altLang="en-US">
              <a:solidFill>
                <a:srgbClr val="000000"/>
              </a:solidFill>
              <a:latin typeface="Calibri"/>
              <a:ea typeface="+mn-ea"/>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457200" fontAlgn="auto">
              <a:spcBef>
                <a:spcPts val="0"/>
              </a:spcBef>
              <a:spcAft>
                <a:spcPts val="0"/>
              </a:spcAft>
            </a:pPr>
            <a:endParaRPr lang="en-US" altLang="en-US">
              <a:solidFill>
                <a:srgbClr val="000000"/>
              </a:solidFill>
              <a:latin typeface="Calibri"/>
              <a:ea typeface="+mn-ea"/>
            </a:endParaRPr>
          </a:p>
        </p:txBody>
      </p:sp>
      <p:sp>
        <p:nvSpPr>
          <p:cNvPr id="7" name="Slide Number Placeholder 6"/>
          <p:cNvSpPr>
            <a:spLocks noGrp="1"/>
          </p:cNvSpPr>
          <p:nvPr>
            <p:ph type="sldNum" sz="quarter" idx="12"/>
          </p:nvPr>
        </p:nvSpPr>
        <p:spPr>
          <a:xfrm>
            <a:off x="6553200" y="6243638"/>
            <a:ext cx="2133600" cy="457200"/>
          </a:xfrm>
          <a:prstGeom prst="rect">
            <a:avLst/>
          </a:prstGeom>
        </p:spPr>
        <p:txBody>
          <a:bodyPr/>
          <a:lstStyle>
            <a:lvl1pPr>
              <a:defRPr/>
            </a:lvl1pPr>
          </a:lstStyle>
          <a:p>
            <a:pPr defTabSz="457200" fontAlgn="auto">
              <a:spcBef>
                <a:spcPts val="0"/>
              </a:spcBef>
              <a:spcAft>
                <a:spcPts val="0"/>
              </a:spcAft>
            </a:pPr>
            <a:fld id="{FDE7E610-3400-4EEE-B034-D5F58D1DBF95}" type="slidenum">
              <a:rPr lang="en-US" altLang="en-US">
                <a:solidFill>
                  <a:srgbClr val="000000"/>
                </a:solidFill>
                <a:latin typeface="Calibri"/>
                <a:ea typeface="+mn-ea"/>
              </a:rPr>
              <a:pPr defTabSz="457200" fontAlgn="auto">
                <a:spcBef>
                  <a:spcPts val="0"/>
                </a:spcBef>
                <a:spcAft>
                  <a:spcPts val="0"/>
                </a:spcAft>
              </a:pPr>
              <a:t>‹#›</a:t>
            </a:fld>
            <a:endParaRPr lang="en-US" altLang="en-US">
              <a:solidFill>
                <a:srgbClr val="000000"/>
              </a:solidFill>
              <a:latin typeface="Calibri"/>
              <a:ea typeface="+mn-ea"/>
            </a:endParaRPr>
          </a:p>
        </p:txBody>
      </p:sp>
    </p:spTree>
    <p:extLst>
      <p:ext uri="{BB962C8B-B14F-4D97-AF65-F5344CB8AC3E}">
        <p14:creationId xmlns:p14="http://schemas.microsoft.com/office/powerpoint/2010/main" val="2162345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58965" y="6456381"/>
            <a:ext cx="5426075" cy="293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smtClean="0">
                <a:solidFill>
                  <a:srgbClr val="000000"/>
                </a:solidFill>
                <a:cs typeface="Arial" charset="0"/>
              </a:rPr>
              <a:t> National Institutes of Health • U.S. Department of Health and Human Services</a:t>
            </a:r>
          </a:p>
        </p:txBody>
      </p:sp>
      <p:pic>
        <p:nvPicPr>
          <p:cNvPr id="5" name="Picture 16" descr="Your Environment. Your Health." title="National Institute of Environmental Health Scienc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3514"/>
            <a:ext cx="88392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57175" y="1846265"/>
            <a:ext cx="8629650" cy="1470025"/>
          </a:xfrm>
          <a:noFill/>
          <a:ln w="9525">
            <a:noFill/>
            <a:miter lim="800000"/>
            <a:headEnd/>
            <a:tailEnd/>
          </a:ln>
        </p:spPr>
        <p:txBody>
          <a:bodyPr anchor="b"/>
          <a:lstStyle>
            <a:lvl1pPr algn="ctr">
              <a:defRPr lang="en-US" sz="4300">
                <a:latin typeface="Arial Narrow" pitchFamily="34" charset="0"/>
              </a:defRPr>
            </a:lvl1pPr>
          </a:lstStyle>
          <a:p>
            <a:pPr lvl="0"/>
            <a:r>
              <a:rPr lang="en-US" smtClean="0"/>
              <a:t>Click to edit Master title style</a:t>
            </a:r>
            <a:endParaRPr lang="en-US" dirty="0"/>
          </a:p>
        </p:txBody>
      </p:sp>
      <p:sp>
        <p:nvSpPr>
          <p:cNvPr id="3075" name="Rectangle 3"/>
          <p:cNvSpPr>
            <a:spLocks noGrp="1" noChangeArrowheads="1"/>
          </p:cNvSpPr>
          <p:nvPr>
            <p:ph type="subTitle" idx="1"/>
          </p:nvPr>
        </p:nvSpPr>
        <p:spPr>
          <a:xfrm>
            <a:off x="265122" y="3500437"/>
            <a:ext cx="8613756"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smtClean="0"/>
              <a:t>Click to edit Master subtitle style</a:t>
            </a:r>
            <a:endParaRPr lang="en-US" dirty="0"/>
          </a:p>
        </p:txBody>
      </p:sp>
      <p:pic>
        <p:nvPicPr>
          <p:cNvPr id="6" name="Picture 5" descr="NIEHS 50 Years, 1966-2016" title="NIEHS 50th Anniversary"/>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984" y="308481"/>
            <a:ext cx="1257905" cy="968993"/>
          </a:xfrm>
          <a:prstGeom prst="rect">
            <a:avLst/>
          </a:prstGeom>
        </p:spPr>
      </p:pic>
    </p:spTree>
    <p:extLst>
      <p:ext uri="{BB962C8B-B14F-4D97-AF65-F5344CB8AC3E}">
        <p14:creationId xmlns:p14="http://schemas.microsoft.com/office/powerpoint/2010/main" val="116196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75353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6351588" y="6351589"/>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376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7236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6351588" y="6351589"/>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0174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391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47837"/>
            <a:ext cx="3810000" cy="488156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747837"/>
            <a:ext cx="3810000" cy="488156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36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0783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with Picture on Right">
    <p:spTree>
      <p:nvGrpSpPr>
        <p:cNvPr id="1" name=""/>
        <p:cNvGrpSpPr/>
        <p:nvPr/>
      </p:nvGrpSpPr>
      <p:grpSpPr>
        <a:xfrm>
          <a:off x="0" y="0"/>
          <a:ext cx="0" cy="0"/>
          <a:chOff x="0" y="0"/>
          <a:chExt cx="0" cy="0"/>
        </a:xfrm>
      </p:grpSpPr>
      <p:sp>
        <p:nvSpPr>
          <p:cNvPr id="22" name="Content Placeholder 2"/>
          <p:cNvSpPr>
            <a:spLocks noGrp="1"/>
          </p:cNvSpPr>
          <p:nvPr>
            <p:ph idx="21" hasCustomPrompt="1"/>
          </p:nvPr>
        </p:nvSpPr>
        <p:spPr>
          <a:xfrm>
            <a:off x="5022576" y="1447358"/>
            <a:ext cx="3962401" cy="4359091"/>
          </a:xfrm>
        </p:spPr>
        <p:txBody>
          <a:bodyPr>
            <a:normAutofit/>
          </a:bodyPr>
          <a:lstStyle>
            <a:lvl1pPr marL="0" indent="0">
              <a:buFontTx/>
              <a:buNone/>
              <a:defRPr sz="2800"/>
            </a:lvl1pPr>
            <a:lvl2pPr marL="457200" indent="-457200">
              <a:buFont typeface="Wingdings 2" panose="05020102010507070707" pitchFamily="18" charset="2"/>
              <a:buChar char=""/>
              <a:defRPr sz="2400"/>
            </a:lvl2pPr>
            <a:lvl3pPr marL="914400" indent="-457200">
              <a:buFont typeface="Wingdings 2" panose="05020102010507070707" pitchFamily="18" charset="2"/>
              <a:buChar char=""/>
              <a:defRPr sz="2000"/>
            </a:lvl3pPr>
            <a:lvl4pPr>
              <a:defRPr sz="1800"/>
            </a:lvl4pPr>
            <a:lvl5pPr>
              <a:defRPr sz="1800"/>
            </a:lvl5pPr>
          </a:lstStyle>
          <a:p>
            <a:pPr lvl="0"/>
            <a:r>
              <a:rPr lang="en-US" dirty="0" smtClean="0"/>
              <a:t>Image here</a:t>
            </a:r>
            <a:endParaRPr lang="en-US" dirty="0"/>
          </a:p>
        </p:txBody>
      </p:sp>
      <p:sp>
        <p:nvSpPr>
          <p:cNvPr id="23" name="Text Placeholder 3"/>
          <p:cNvSpPr>
            <a:spLocks noGrp="1"/>
          </p:cNvSpPr>
          <p:nvPr>
            <p:ph type="body" sz="quarter" idx="10" hasCustomPrompt="1"/>
          </p:nvPr>
        </p:nvSpPr>
        <p:spPr>
          <a:xfrm>
            <a:off x="184935" y="2"/>
            <a:ext cx="8800040" cy="986319"/>
          </a:xfrm>
        </p:spPr>
        <p:txBody>
          <a:bodyPr anchor="ctr">
            <a:noAutofit/>
          </a:bodyPr>
          <a:lstStyle>
            <a:lvl1pPr marL="0" indent="0">
              <a:buFontTx/>
              <a:buNone/>
              <a:defRPr sz="3400" b="1" spc="0" baseline="0">
                <a:solidFill>
                  <a:schemeClr val="bg1"/>
                </a:solidFill>
              </a:defRPr>
            </a:lvl1pPr>
          </a:lstStyle>
          <a:p>
            <a:pPr lvl="0"/>
            <a:r>
              <a:rPr lang="en-US" dirty="0" smtClean="0"/>
              <a:t>Content left, image right. Click here for title</a:t>
            </a:r>
          </a:p>
        </p:txBody>
      </p:sp>
      <p:sp>
        <p:nvSpPr>
          <p:cNvPr id="4" name="Text Placeholder 3"/>
          <p:cNvSpPr>
            <a:spLocks noGrp="1"/>
          </p:cNvSpPr>
          <p:nvPr>
            <p:ph type="body" sz="quarter" idx="22" hasCustomPrompt="1"/>
          </p:nvPr>
        </p:nvSpPr>
        <p:spPr>
          <a:xfrm>
            <a:off x="184935" y="1461462"/>
            <a:ext cx="4042509" cy="4344988"/>
          </a:xfrm>
        </p:spPr>
        <p:txBody>
          <a:bodyPr/>
          <a:lstStyle>
            <a:lvl1pPr marL="0" indent="0">
              <a:buFontTx/>
              <a:buNone/>
              <a:defRPr sz="2400" baseline="0"/>
            </a:lvl1pPr>
            <a:lvl2pPr marL="461963" indent="-461963">
              <a:buClr>
                <a:schemeClr val="accent1"/>
              </a:buClr>
              <a:buFont typeface="Arial" panose="020B0604020202020204" pitchFamily="34" charset="0"/>
              <a:buChar char="●"/>
              <a:defRPr sz="2000"/>
            </a:lvl2pPr>
          </a:lstStyle>
          <a:p>
            <a:pPr lvl="0"/>
            <a:r>
              <a:rPr lang="en-US" dirty="0" smtClean="0"/>
              <a:t>Click to enter text. For bullets, place curser in text, and select “Increase List Level” (</a:t>
            </a:r>
            <a:r>
              <a:rPr lang="en-US" dirty="0" err="1" smtClean="0"/>
              <a:t>ie</a:t>
            </a:r>
            <a:r>
              <a:rPr lang="en-US" dirty="0" smtClean="0"/>
              <a:t>, right indent), not “Bullets” from the ribbon above.</a:t>
            </a:r>
          </a:p>
          <a:p>
            <a:pPr lvl="1"/>
            <a:r>
              <a:rPr lang="en-US" dirty="0" smtClean="0"/>
              <a:t>Second level</a:t>
            </a:r>
          </a:p>
        </p:txBody>
      </p:sp>
      <p:sp>
        <p:nvSpPr>
          <p:cNvPr id="7" name="Rectangle 6"/>
          <p:cNvSpPr/>
          <p:nvPr userDrawn="1"/>
        </p:nvSpPr>
        <p:spPr>
          <a:xfrm>
            <a:off x="0" y="6678921"/>
            <a:ext cx="9144000" cy="179081"/>
          </a:xfrm>
          <a:prstGeom prst="rect">
            <a:avLst/>
          </a:prstGeom>
          <a:solidFill>
            <a:srgbClr val="4B8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cxnSp>
        <p:nvCxnSpPr>
          <p:cNvPr id="8" name="Straight Connector 7"/>
          <p:cNvCxnSpPr/>
          <p:nvPr userDrawn="1"/>
        </p:nvCxnSpPr>
        <p:spPr>
          <a:xfrm flipH="1">
            <a:off x="0" y="6629400"/>
            <a:ext cx="9144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714219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with Picture on Lef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84934" y="1386757"/>
            <a:ext cx="3896736" cy="4344988"/>
          </a:xfrm>
        </p:spPr>
        <p:txBody>
          <a:bodyPr>
            <a:normAutofit/>
          </a:bodyPr>
          <a:lstStyle>
            <a:lvl1pPr marL="0" indent="0">
              <a:buFontTx/>
              <a:buNone/>
              <a:defRPr sz="2800"/>
            </a:lvl1pPr>
            <a:lvl2pPr marL="457200" indent="-457200">
              <a:buFont typeface="Wingdings 2" panose="05020102010507070707" pitchFamily="18" charset="2"/>
              <a:buChar char=""/>
              <a:defRPr sz="2400"/>
            </a:lvl2pPr>
            <a:lvl3pPr marL="914400" indent="-457200">
              <a:buFont typeface="Wingdings 2" panose="05020102010507070707" pitchFamily="18" charset="2"/>
              <a:buChar char=""/>
              <a:defRPr sz="2000"/>
            </a:lvl3pPr>
            <a:lvl4pPr>
              <a:defRPr sz="1800"/>
            </a:lvl4pPr>
            <a:lvl5pPr>
              <a:defRPr sz="1800"/>
            </a:lvl5pPr>
          </a:lstStyle>
          <a:p>
            <a:pPr lvl="0"/>
            <a:r>
              <a:rPr lang="en-US" dirty="0" smtClean="0"/>
              <a:t>Image here</a:t>
            </a:r>
            <a:endParaRPr lang="en-US" dirty="0"/>
          </a:p>
        </p:txBody>
      </p:sp>
      <p:sp>
        <p:nvSpPr>
          <p:cNvPr id="23" name="Text Placeholder 3"/>
          <p:cNvSpPr>
            <a:spLocks noGrp="1"/>
          </p:cNvSpPr>
          <p:nvPr>
            <p:ph type="body" sz="quarter" idx="10" hasCustomPrompt="1"/>
          </p:nvPr>
        </p:nvSpPr>
        <p:spPr>
          <a:xfrm>
            <a:off x="184936" y="2"/>
            <a:ext cx="8760283" cy="986319"/>
          </a:xfrm>
        </p:spPr>
        <p:txBody>
          <a:bodyPr anchor="ctr">
            <a:noAutofit/>
          </a:bodyPr>
          <a:lstStyle>
            <a:lvl1pPr marL="0" indent="0">
              <a:buFontTx/>
              <a:buNone/>
              <a:defRPr sz="3400" b="1" spc="0" baseline="0">
                <a:solidFill>
                  <a:schemeClr val="bg1"/>
                </a:solidFill>
              </a:defRPr>
            </a:lvl1pPr>
          </a:lstStyle>
          <a:p>
            <a:pPr lvl="0"/>
            <a:r>
              <a:rPr lang="en-US" dirty="0" smtClean="0"/>
              <a:t>Content right, image left. Click here for title</a:t>
            </a:r>
          </a:p>
        </p:txBody>
      </p:sp>
      <p:sp>
        <p:nvSpPr>
          <p:cNvPr id="11" name="Text Placeholder 3"/>
          <p:cNvSpPr>
            <a:spLocks noGrp="1"/>
          </p:cNvSpPr>
          <p:nvPr>
            <p:ph type="body" sz="quarter" idx="22" hasCustomPrompt="1"/>
          </p:nvPr>
        </p:nvSpPr>
        <p:spPr>
          <a:xfrm>
            <a:off x="5049080" y="1386757"/>
            <a:ext cx="3896139" cy="4344988"/>
          </a:xfrm>
        </p:spPr>
        <p:txBody>
          <a:bodyPr/>
          <a:lstStyle>
            <a:lvl1pPr marL="0" indent="0">
              <a:buFontTx/>
              <a:buNone/>
              <a:defRPr sz="2400" baseline="0"/>
            </a:lvl1pPr>
            <a:lvl2pPr marL="461963" indent="-461963">
              <a:buClr>
                <a:schemeClr val="accent1"/>
              </a:buClr>
              <a:buFont typeface="Arial" panose="020B0604020202020204" pitchFamily="34" charset="0"/>
              <a:buChar char="●"/>
              <a:defRPr sz="2000"/>
            </a:lvl2pPr>
          </a:lstStyle>
          <a:p>
            <a:pPr lvl="0"/>
            <a:r>
              <a:rPr lang="en-US" dirty="0" smtClean="0"/>
              <a:t>Click to enter text. For bullets, place curser in text, and select “Increase List Level” (</a:t>
            </a:r>
            <a:r>
              <a:rPr lang="en-US" dirty="0" err="1" smtClean="0"/>
              <a:t>ie</a:t>
            </a:r>
            <a:r>
              <a:rPr lang="en-US" dirty="0" smtClean="0"/>
              <a:t>, right indent), not “Bullets” from the ribbon above.</a:t>
            </a:r>
          </a:p>
          <a:p>
            <a:pPr lvl="1"/>
            <a:r>
              <a:rPr lang="en-US" dirty="0" smtClean="0"/>
              <a:t>Second level</a:t>
            </a:r>
          </a:p>
        </p:txBody>
      </p:sp>
      <p:sp>
        <p:nvSpPr>
          <p:cNvPr id="7" name="Rectangle 6"/>
          <p:cNvSpPr/>
          <p:nvPr userDrawn="1"/>
        </p:nvSpPr>
        <p:spPr>
          <a:xfrm>
            <a:off x="0" y="6678921"/>
            <a:ext cx="9144000" cy="179081"/>
          </a:xfrm>
          <a:prstGeom prst="rect">
            <a:avLst/>
          </a:prstGeom>
          <a:solidFill>
            <a:srgbClr val="4B8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cxnSp>
        <p:nvCxnSpPr>
          <p:cNvPr id="8" name="Straight Connector 7"/>
          <p:cNvCxnSpPr/>
          <p:nvPr userDrawn="1"/>
        </p:nvCxnSpPr>
        <p:spPr>
          <a:xfrm flipH="1">
            <a:off x="0" y="6629400"/>
            <a:ext cx="9144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98491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934" y="1251512"/>
            <a:ext cx="8773536" cy="5030019"/>
          </a:xfrm>
        </p:spPr>
        <p:txBody>
          <a:bodyPr/>
          <a:lstStyle>
            <a:lvl1pPr marL="457200" indent="-4572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6678921"/>
            <a:ext cx="9144000" cy="179081"/>
          </a:xfrm>
          <a:prstGeom prst="rect">
            <a:avLst/>
          </a:prstGeom>
          <a:solidFill>
            <a:srgbClr val="4B8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cxnSp>
        <p:nvCxnSpPr>
          <p:cNvPr id="8" name="Straight Connector 7"/>
          <p:cNvCxnSpPr/>
          <p:nvPr userDrawn="1"/>
        </p:nvCxnSpPr>
        <p:spPr>
          <a:xfrm flipH="1">
            <a:off x="0" y="6629400"/>
            <a:ext cx="9144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0" hasCustomPrompt="1"/>
          </p:nvPr>
        </p:nvSpPr>
        <p:spPr>
          <a:xfrm>
            <a:off x="184935" y="2"/>
            <a:ext cx="8773536" cy="986319"/>
          </a:xfrm>
        </p:spPr>
        <p:txBody>
          <a:bodyPr anchor="ctr">
            <a:noAutofit/>
          </a:bodyPr>
          <a:lstStyle>
            <a:lvl1pPr marL="0" indent="0">
              <a:buFontTx/>
              <a:buNone/>
              <a:defRPr sz="3400" b="1" baseline="0">
                <a:solidFill>
                  <a:schemeClr val="bg1"/>
                </a:solidFill>
              </a:defRPr>
            </a:lvl1pPr>
          </a:lstStyle>
          <a:p>
            <a:pPr lvl="0"/>
            <a:r>
              <a:rPr lang="en-US" dirty="0" smtClean="0"/>
              <a:t>This type of slide is for content. Click here to enter slide title.</a:t>
            </a:r>
          </a:p>
        </p:txBody>
      </p:sp>
    </p:spTree>
    <p:extLst>
      <p:ext uri="{BB962C8B-B14F-4D97-AF65-F5344CB8AC3E}">
        <p14:creationId xmlns:p14="http://schemas.microsoft.com/office/powerpoint/2010/main" val="25128294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108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82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47838"/>
            <a:ext cx="3810000" cy="4881562"/>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747838"/>
            <a:ext cx="3810000" cy="4881562"/>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323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730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47838"/>
            <a:ext cx="7772400" cy="2363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14400" y="4264025"/>
            <a:ext cx="7772400" cy="2365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570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438" y="315913"/>
            <a:ext cx="445293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858963" y="6459538"/>
            <a:ext cx="5426075" cy="290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smtClean="0">
                <a:cs typeface="Arial" charset="0"/>
              </a:rPr>
              <a:t> National Institutes of Health • U.S. Department of Health and Human Services</a:t>
            </a:r>
          </a:p>
        </p:txBody>
      </p:sp>
      <p:pic>
        <p:nvPicPr>
          <p:cNvPr id="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67924" y="1264721"/>
            <a:ext cx="8408152" cy="1470025"/>
          </a:xfr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ctr">
              <a:defRPr lang="en-US" sz="4300">
                <a:latin typeface="Arial Narrow" pitchFamily="34" charset="0"/>
              </a:defRPr>
            </a:lvl1pPr>
          </a:lstStyle>
          <a:p>
            <a:pPr lvl="0"/>
            <a:r>
              <a:rPr lang="en-US" dirty="0" smtClean="0"/>
              <a:t>Click to edit Master title style</a:t>
            </a:r>
            <a:endParaRPr lang="en-US" dirty="0"/>
          </a:p>
        </p:txBody>
      </p:sp>
      <p:sp>
        <p:nvSpPr>
          <p:cNvPr id="3" name="Subtitle 2"/>
          <p:cNvSpPr>
            <a:spLocks noGrp="1"/>
          </p:cNvSpPr>
          <p:nvPr>
            <p:ph type="subTitle" idx="1"/>
          </p:nvPr>
        </p:nvSpPr>
        <p:spPr>
          <a:xfrm>
            <a:off x="373335" y="2831123"/>
            <a:ext cx="8397330" cy="1752600"/>
          </a:xfr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lang="en-US" sz="2600" b="1" dirty="0">
                <a:latin typeface="Arial" pitchFamily="34" charset="0"/>
                <a:ea typeface="ＭＳ Ｐゴシック" charset="-128"/>
              </a:defRPr>
            </a:lvl1pPr>
          </a:lstStyle>
          <a:p>
            <a:pPr lvl="0"/>
            <a:r>
              <a:rPr lang="en-US" dirty="0" smtClean="0"/>
              <a:t>Click to edit Master subtitle style</a:t>
            </a:r>
            <a:endParaRPr lang="en-US" dirty="0"/>
          </a:p>
        </p:txBody>
      </p:sp>
    </p:spTree>
    <p:extLst>
      <p:ext uri="{BB962C8B-B14F-4D97-AF65-F5344CB8AC3E}">
        <p14:creationId xmlns:p14="http://schemas.microsoft.com/office/powerpoint/2010/main" val="13144449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theme" Target="../theme/theme3.xml"/><Relationship Id="rId10" Type="http://schemas.openxmlformats.org/officeDocument/2006/relationships/image" Target="../media/image4.jpeg"/><Relationship Id="rId11" Type="http://schemas.openxmlformats.org/officeDocument/2006/relationships/image" Target="../media/image5.png"/><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image" Target="../media/image4.jpeg"/><Relationship Id="rId12"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theme" Target="../theme/theme5.xml"/><Relationship Id="rId12" Type="http://schemas.openxmlformats.org/officeDocument/2006/relationships/image" Target="../media/image1.png"/><Relationship Id="rId13" Type="http://schemas.openxmlformats.org/officeDocument/2006/relationships/image" Target="../media/image9.png"/><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747838"/>
            <a:ext cx="7772400" cy="472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TextBox 6"/>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pic>
        <p:nvPicPr>
          <p:cNvPr id="1029"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163513"/>
            <a:ext cx="883920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95" r:id="rId1"/>
    <p:sldLayoutId id="2147484487" r:id="rId2"/>
    <p:sldLayoutId id="2147484496" r:id="rId3"/>
    <p:sldLayoutId id="2147484488" r:id="rId4"/>
    <p:sldLayoutId id="2147484497" r:id="rId5"/>
    <p:sldLayoutId id="2147484489" r:id="rId6"/>
    <p:sldLayoutId id="2147484490" r:id="rId7"/>
    <p:sldLayoutId id="2147484531" r:id="rId8"/>
  </p:sldLayoutIdLst>
  <p:timing>
    <p:tnLst>
      <p:par>
        <p:cTn id="1" dur="indefinite" restart="never" nodeType="tmRoot"/>
      </p:par>
    </p:tnLst>
  </p:timing>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66700" y="317500"/>
            <a:ext cx="822960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049338"/>
            <a:ext cx="8077200" cy="488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TextBox 4"/>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spTree>
  </p:cSld>
  <p:clrMap bg1="lt1" tx1="dk1" bg2="lt2" tx2="dk2" accent1="accent1" accent2="accent2" accent3="accent3" accent4="accent4" accent5="accent5" accent6="accent6" hlink="hlink" folHlink="folHlink"/>
  <p:sldLayoutIdLst>
    <p:sldLayoutId id="2147484498" r:id="rId1"/>
    <p:sldLayoutId id="2147484491" r:id="rId2"/>
    <p:sldLayoutId id="2147484499" r:id="rId3"/>
    <p:sldLayoutId id="2147484492" r:id="rId4"/>
    <p:sldLayoutId id="2147484500" r:id="rId5"/>
    <p:sldLayoutId id="2147484493" r:id="rId6"/>
    <p:sldLayoutId id="2147484494" r:id="rId7"/>
  </p:sldLayoutIdLst>
  <p:timing>
    <p:tnLst>
      <p:par>
        <p:cTn id="1" dur="indefinite" restart="never" nodeType="tmRoot"/>
      </p:par>
    </p:tnLst>
  </p:timing>
  <p:txStyles>
    <p:titleStyle>
      <a:lvl1pPr algn="l" rtl="0" eaLnBrk="0" fontAlgn="base" hangingPunct="0">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fontAlgn="base">
        <a:spcBef>
          <a:spcPct val="0"/>
        </a:spcBef>
        <a:spcAft>
          <a:spcPct val="0"/>
        </a:spcAft>
        <a:defRPr sz="2200" b="1">
          <a:solidFill>
            <a:schemeClr val="tx2"/>
          </a:solidFill>
          <a:latin typeface="Arial" charset="0"/>
        </a:defRPr>
      </a:lvl6pPr>
      <a:lvl7pPr marL="914400" algn="l" rtl="0" fontAlgn="base">
        <a:spcBef>
          <a:spcPct val="0"/>
        </a:spcBef>
        <a:spcAft>
          <a:spcPct val="0"/>
        </a:spcAft>
        <a:defRPr sz="2200" b="1">
          <a:solidFill>
            <a:schemeClr val="tx2"/>
          </a:solidFill>
          <a:latin typeface="Arial" charset="0"/>
        </a:defRPr>
      </a:lvl7pPr>
      <a:lvl8pPr marL="1371600" algn="l" rtl="0" fontAlgn="base">
        <a:spcBef>
          <a:spcPct val="0"/>
        </a:spcBef>
        <a:spcAft>
          <a:spcPct val="0"/>
        </a:spcAft>
        <a:defRPr sz="2200" b="1">
          <a:solidFill>
            <a:schemeClr val="tx2"/>
          </a:solidFill>
          <a:latin typeface="Arial" charset="0"/>
        </a:defRPr>
      </a:lvl8pPr>
      <a:lvl9pPr marL="1828800" algn="l" rtl="0" fontAlgn="base">
        <a:spcBef>
          <a:spcPct val="0"/>
        </a:spcBef>
        <a:spcAft>
          <a:spcPct val="0"/>
        </a:spcAft>
        <a:defRPr sz="2200" b="1">
          <a:solidFill>
            <a:schemeClr val="tx2"/>
          </a:solidFill>
          <a:latin typeface="Arial" charset="0"/>
        </a:defRPr>
      </a:lvl9pPr>
    </p:titleStyle>
    <p:bodyStyle>
      <a:lvl1pPr marL="225425" indent="-225425" algn="l" rtl="0" eaLnBrk="0" fontAlgn="base" hangingPunct="0">
        <a:lnSpc>
          <a:spcPct val="90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0" fontAlgn="base" hangingPunct="0">
        <a:lnSpc>
          <a:spcPct val="90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fontAlgn="base">
        <a:lnSpc>
          <a:spcPct val="90000"/>
        </a:lnSpc>
        <a:spcBef>
          <a:spcPct val="70000"/>
        </a:spcBef>
        <a:spcAft>
          <a:spcPct val="0"/>
        </a:spcAft>
        <a:buClr>
          <a:schemeClr val="tx2"/>
        </a:buClr>
        <a:buChar char="•"/>
        <a:defRPr sz="1400">
          <a:solidFill>
            <a:schemeClr val="tx1"/>
          </a:solidFill>
          <a:latin typeface="+mn-lt"/>
        </a:defRPr>
      </a:lvl6pPr>
      <a:lvl7pPr marL="2347913" indent="-179388" algn="l" rtl="0" fontAlgn="base">
        <a:lnSpc>
          <a:spcPct val="90000"/>
        </a:lnSpc>
        <a:spcBef>
          <a:spcPct val="70000"/>
        </a:spcBef>
        <a:spcAft>
          <a:spcPct val="0"/>
        </a:spcAft>
        <a:buClr>
          <a:schemeClr val="tx2"/>
        </a:buClr>
        <a:buChar char="•"/>
        <a:defRPr sz="1400">
          <a:solidFill>
            <a:schemeClr val="tx1"/>
          </a:solidFill>
          <a:latin typeface="+mn-lt"/>
        </a:defRPr>
      </a:lvl7pPr>
      <a:lvl8pPr marL="2805113" indent="-179388" algn="l" rtl="0" fontAlgn="base">
        <a:lnSpc>
          <a:spcPct val="90000"/>
        </a:lnSpc>
        <a:spcBef>
          <a:spcPct val="70000"/>
        </a:spcBef>
        <a:spcAft>
          <a:spcPct val="0"/>
        </a:spcAft>
        <a:buClr>
          <a:schemeClr val="tx2"/>
        </a:buClr>
        <a:buChar char="•"/>
        <a:defRPr sz="1400">
          <a:solidFill>
            <a:schemeClr val="tx1"/>
          </a:solidFill>
          <a:latin typeface="+mn-lt"/>
        </a:defRPr>
      </a:lvl8pPr>
      <a:lvl9pPr marL="3262313" indent="-179388" algn="l" rtl="0" fontAlgn="base">
        <a:lnSpc>
          <a:spcPct val="90000"/>
        </a:lnSpc>
        <a:spcBef>
          <a:spcPct val="7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047" y="914400"/>
            <a:ext cx="8686800" cy="578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42047" y="1600200"/>
            <a:ext cx="8686800" cy="4873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028"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Straight Connector 7"/>
          <p:cNvCxnSpPr/>
          <p:nvPr/>
        </p:nvCxnSpPr>
        <p:spPr>
          <a:xfrm>
            <a:off x="0" y="768350"/>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rgbClr val="000000">
                    <a:lumMod val="65000"/>
                    <a:lumOff val="35000"/>
                  </a:srgbClr>
                </a:solidFill>
                <a:latin typeface="Arial" charset="0"/>
              </a:rPr>
              <a:t>National Institutes of Health</a:t>
            </a:r>
          </a:p>
          <a:p>
            <a:pPr algn="r">
              <a:lnSpc>
                <a:spcPct val="90000"/>
              </a:lnSpc>
              <a:defRPr/>
            </a:pPr>
            <a:r>
              <a:rPr lang="en-US" sz="950" dirty="0">
                <a:solidFill>
                  <a:srgbClr val="000000">
                    <a:lumMod val="65000"/>
                    <a:lumOff val="35000"/>
                  </a:srgbClr>
                </a:solidFill>
                <a:latin typeface="Arial" charset="0"/>
              </a:rPr>
              <a:t>U.S. Department of Health and Human Services</a:t>
            </a:r>
          </a:p>
        </p:txBody>
      </p:sp>
      <p:pic>
        <p:nvPicPr>
          <p:cNvPr id="1031"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288" y="123825"/>
            <a:ext cx="4452937" cy="46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629620"/>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Lst>
  <p:timing>
    <p:tnLst>
      <p:par>
        <p:cTn id="1" dur="indefinite" restart="never" nodeType="tmRoot"/>
      </p:par>
    </p:tnLst>
  </p:timing>
  <p:txStyles>
    <p:titleStyle>
      <a:lvl1pPr algn="l" rtl="0" eaLnBrk="1" fontAlgn="base" hangingPunct="1">
        <a:spcBef>
          <a:spcPct val="0"/>
        </a:spcBef>
        <a:spcAft>
          <a:spcPct val="0"/>
        </a:spcAft>
        <a:defRPr sz="28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2pPr>
      <a:lvl3pPr marL="857250" indent="-1666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3pPr>
      <a:lvl4pPr marL="1139825" indent="-16827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4pPr>
      <a:lvl5pPr marL="1433513" indent="-1793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047" y="914400"/>
            <a:ext cx="8686800" cy="578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42047" y="1600200"/>
            <a:ext cx="8686800" cy="4873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028"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
            <a:ext cx="914400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 name="Straight Connector 7"/>
          <p:cNvCxnSpPr/>
          <p:nvPr/>
        </p:nvCxnSpPr>
        <p:spPr>
          <a:xfrm>
            <a:off x="0" y="768351"/>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19739" y="6453917"/>
            <a:ext cx="2824263" cy="404085"/>
          </a:xfrm>
          <a:prstGeom prst="rect">
            <a:avLst/>
          </a:prstGeom>
          <a:noFill/>
        </p:spPr>
        <p:txBody>
          <a:bodyPr wrap="none" rIns="137160" bIns="91440" anchor="b">
            <a:spAutoFit/>
          </a:bodyPr>
          <a:lstStyle/>
          <a:p>
            <a:pPr algn="r">
              <a:lnSpc>
                <a:spcPct val="90000"/>
              </a:lnSpc>
              <a:defRPr/>
            </a:pPr>
            <a:r>
              <a:rPr lang="en-US" sz="950" dirty="0">
                <a:solidFill>
                  <a:srgbClr val="000000">
                    <a:lumMod val="65000"/>
                    <a:lumOff val="35000"/>
                  </a:srgbClr>
                </a:solidFill>
                <a:latin typeface="Arial" charset="0"/>
              </a:rPr>
              <a:t>National Institutes of Health</a:t>
            </a:r>
          </a:p>
          <a:p>
            <a:pPr algn="r">
              <a:lnSpc>
                <a:spcPct val="90000"/>
              </a:lnSpc>
              <a:defRPr/>
            </a:pPr>
            <a:r>
              <a:rPr lang="en-US" sz="950" dirty="0">
                <a:solidFill>
                  <a:srgbClr val="000000">
                    <a:lumMod val="65000"/>
                    <a:lumOff val="35000"/>
                  </a:srgbClr>
                </a:solidFill>
                <a:latin typeface="Arial" charset="0"/>
              </a:rPr>
              <a:t>U.S. Department of Health and Human Services</a:t>
            </a:r>
          </a:p>
        </p:txBody>
      </p:sp>
      <p:pic>
        <p:nvPicPr>
          <p:cNvPr id="1031"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290" y="123826"/>
            <a:ext cx="4452937" cy="46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268763"/>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Lst>
  <p:timing>
    <p:tnLst>
      <p:par>
        <p:cTn id="1" dur="indefinite" restart="never" nodeType="tmRoot"/>
      </p:par>
    </p:tnLst>
  </p:timing>
  <p:txStyles>
    <p:titleStyle>
      <a:lvl1pPr algn="l" rtl="0" eaLnBrk="1" fontAlgn="base" hangingPunct="1">
        <a:spcBef>
          <a:spcPct val="0"/>
        </a:spcBef>
        <a:spcAft>
          <a:spcPct val="0"/>
        </a:spcAft>
        <a:defRPr sz="28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2pPr>
      <a:lvl3pPr marL="857250" indent="-1666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3pPr>
      <a:lvl4pPr marL="1139825" indent="-16827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4pPr>
      <a:lvl5pPr marL="1433513" indent="-1793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730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747839"/>
            <a:ext cx="7772400" cy="472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TextBox 6"/>
          <p:cNvSpPr txBox="1"/>
          <p:nvPr/>
        </p:nvSpPr>
        <p:spPr>
          <a:xfrm>
            <a:off x="6319739" y="6453917"/>
            <a:ext cx="2824263" cy="404085"/>
          </a:xfrm>
          <a:prstGeom prst="rect">
            <a:avLst/>
          </a:prstGeom>
          <a:noFill/>
        </p:spPr>
        <p:txBody>
          <a:bodyPr wrap="none" rIns="137160" bIns="91440" anchor="b">
            <a:spAutoFit/>
          </a:bodyPr>
          <a:lstStyle/>
          <a:p>
            <a:pPr algn="r">
              <a:lnSpc>
                <a:spcPct val="90000"/>
              </a:lnSpc>
              <a:defRPr/>
            </a:pPr>
            <a:r>
              <a:rPr lang="en-US" sz="950" dirty="0">
                <a:solidFill>
                  <a:srgbClr val="000000">
                    <a:lumMod val="65000"/>
                    <a:lumOff val="35000"/>
                  </a:srgbClr>
                </a:solidFill>
                <a:latin typeface="Arial" charset="0"/>
              </a:rPr>
              <a:t>National Institutes of Health</a:t>
            </a:r>
          </a:p>
          <a:p>
            <a:pPr algn="r">
              <a:lnSpc>
                <a:spcPct val="90000"/>
              </a:lnSpc>
              <a:defRPr/>
            </a:pPr>
            <a:r>
              <a:rPr lang="en-US" sz="950" dirty="0">
                <a:solidFill>
                  <a:srgbClr val="000000">
                    <a:lumMod val="65000"/>
                    <a:lumOff val="35000"/>
                  </a:srgbClr>
                </a:solidFill>
                <a:latin typeface="Arial" charset="0"/>
              </a:rPr>
              <a:t>U.S. Department of Health and Human Services</a:t>
            </a:r>
          </a:p>
        </p:txBody>
      </p:sp>
      <p:pic>
        <p:nvPicPr>
          <p:cNvPr id="1029" name="Picture 16" descr="Your Environment. Your Health." title="National Institute of Environmental Health Scienc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400" y="163514"/>
            <a:ext cx="883920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NIEHS 50 Years, 1966-2016" title="NIEHS 50th Anniversar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85665" y="382866"/>
            <a:ext cx="788934" cy="607735"/>
          </a:xfrm>
          <a:prstGeom prst="rect">
            <a:avLst/>
          </a:prstGeom>
        </p:spPr>
      </p:pic>
    </p:spTree>
    <p:extLst>
      <p:ext uri="{BB962C8B-B14F-4D97-AF65-F5344CB8AC3E}">
        <p14:creationId xmlns:p14="http://schemas.microsoft.com/office/powerpoint/2010/main" val="2938579335"/>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Lst>
  <p:timing>
    <p:tnLst>
      <p:par>
        <p:cTn id="1" dur="indefinite" restart="never" nodeType="tmRoot"/>
      </p:par>
    </p:tnLst>
  </p:timing>
  <p:hf hdr="0" ftr="0" dt="0"/>
  <p:txStyles>
    <p:titleStyle>
      <a:lvl1pPr algn="l" rtl="0" eaLnBrk="0" fontAlgn="base" hangingPunct="0">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0" fontAlgn="base" hangingPunct="0">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0" fontAlgn="base" hangingPunct="0">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0" fontAlgn="base" hangingPunct="0">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0" fontAlgn="base" hangingPunct="0">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0" fontAlgn="base" hangingPunct="0">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g"/><Relationship Id="rId6" Type="http://schemas.openxmlformats.org/officeDocument/2006/relationships/image" Target="../media/image41.jp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38.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4.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iehs.nih.gov/geh" TargetMode="External"/><Relationship Id="rId4" Type="http://schemas.openxmlformats.org/officeDocument/2006/relationships/hyperlink" Target="mailto:NIEHSGEH@mail.nih.gov" TargetMode="External"/><Relationship Id="rId1" Type="http://schemas.openxmlformats.org/officeDocument/2006/relationships/slideLayout" Target="../slideLayouts/slideLayout2.xml"/><Relationship Id="rId2" Type="http://schemas.openxmlformats.org/officeDocument/2006/relationships/hyperlink" Target="http://www.niehs.nih.gov/lessonsinclimatechang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hyperlink" Target="mailto:John.balbus@nih.gov" TargetMode="External"/><Relationship Id="rId5" Type="http://schemas.openxmlformats.org/officeDocument/2006/relationships/hyperlink" Target="http://www.niehs.nih.gov/geh" TargetMode="External"/><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ealth2016.globalchange.gov/" TargetMode="Externa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2"/>
          <p:cNvSpPr>
            <a:spLocks noGrp="1"/>
          </p:cNvSpPr>
          <p:nvPr>
            <p:ph type="ctrTitle"/>
          </p:nvPr>
        </p:nvSpPr>
        <p:spPr>
          <a:ln/>
        </p:spPr>
        <p:txBody>
          <a:bodyPr/>
          <a:lstStyle/>
          <a:p>
            <a:pPr eaLnBrk="1" hangingPunct="1"/>
            <a:r>
              <a:rPr lang="en-US" altLang="en-US" i="1" dirty="0" smtClean="0"/>
              <a:t>A Student Exploration of the Impacts of Climate Change on Human Health in the United States</a:t>
            </a:r>
            <a:endParaRPr altLang="en-US" i="1" dirty="0" smtClean="0"/>
          </a:p>
        </p:txBody>
      </p:sp>
      <p:sp>
        <p:nvSpPr>
          <p:cNvPr id="9219" name="Subtitle 23"/>
          <p:cNvSpPr>
            <a:spLocks noGrp="1"/>
          </p:cNvSpPr>
          <p:nvPr>
            <p:ph type="subTitle" idx="1"/>
          </p:nvPr>
        </p:nvSpPr>
        <p:spPr>
          <a:xfrm>
            <a:off x="265113" y="3500438"/>
            <a:ext cx="8613775" cy="2788162"/>
          </a:xfrm>
          <a:ln/>
        </p:spPr>
        <p:txBody>
          <a:bodyPr>
            <a:normAutofit fontScale="62500" lnSpcReduction="20000"/>
          </a:bodyPr>
          <a:lstStyle/>
          <a:p>
            <a:pPr eaLnBrk="1" hangingPunct="1"/>
            <a:endParaRPr lang="en-US" altLang="en-US" dirty="0" smtClean="0">
              <a:ea typeface="MS PGothic" pitchFamily="34" charset="-128"/>
            </a:endParaRPr>
          </a:p>
          <a:p>
            <a:pPr eaLnBrk="1" hangingPunct="1"/>
            <a:r>
              <a:rPr lang="en-US" altLang="en-US" dirty="0" smtClean="0">
                <a:ea typeface="MS PGothic" pitchFamily="34" charset="-128"/>
              </a:rPr>
              <a:t>John Balbus, MD, MPH</a:t>
            </a:r>
          </a:p>
          <a:p>
            <a:pPr eaLnBrk="1" hangingPunct="1"/>
            <a:r>
              <a:rPr lang="en-US" altLang="en-US" dirty="0" smtClean="0">
                <a:ea typeface="MS PGothic" pitchFamily="34" charset="-128"/>
              </a:rPr>
              <a:t>Senior Advisor for Public Health</a:t>
            </a:r>
            <a:endParaRPr lang="en-US" altLang="en-US" dirty="0">
              <a:ea typeface="MS PGothic" pitchFamily="34" charset="-128"/>
            </a:endParaRPr>
          </a:p>
          <a:p>
            <a:pPr eaLnBrk="1" hangingPunct="1"/>
            <a:r>
              <a:rPr altLang="en-US" dirty="0" smtClean="0">
                <a:ea typeface="MS PGothic" pitchFamily="34" charset="-128"/>
              </a:rPr>
              <a:t>National Institute of Environmental Health Sciences</a:t>
            </a:r>
            <a:endParaRPr lang="en-US" altLang="en-US" dirty="0" smtClean="0">
              <a:ea typeface="MS PGothic" pitchFamily="34" charset="-128"/>
            </a:endParaRPr>
          </a:p>
          <a:p>
            <a:pPr eaLnBrk="1" hangingPunct="1"/>
            <a:endParaRPr lang="en-US" altLang="en-US" dirty="0">
              <a:ea typeface="MS PGothic" pitchFamily="34" charset="-128"/>
            </a:endParaRPr>
          </a:p>
          <a:p>
            <a:r>
              <a:rPr lang="en-US" dirty="0"/>
              <a:t>NOAA/MADE CLEAR Climate Change </a:t>
            </a:r>
            <a:r>
              <a:rPr lang="en-US" dirty="0" smtClean="0"/>
              <a:t>Academy</a:t>
            </a:r>
          </a:p>
          <a:p>
            <a:r>
              <a:rPr lang="en-US" altLang="en-US" dirty="0" smtClean="0">
                <a:ea typeface="MS PGothic" pitchFamily="34" charset="-128"/>
              </a:rPr>
              <a:t>Towson, Maryland</a:t>
            </a:r>
          </a:p>
          <a:p>
            <a:pPr eaLnBrk="1" hangingPunct="1"/>
            <a:r>
              <a:rPr lang="en-US" altLang="en-US" dirty="0" smtClean="0">
                <a:ea typeface="MS PGothic" pitchFamily="34" charset="-128"/>
              </a:rPr>
              <a:t>August 9, 2017</a:t>
            </a:r>
            <a:endParaRPr altLang="en-US" dirty="0" smtClean="0">
              <a:ea typeface="MS PGothic" pitchFamily="34" charset="-128"/>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446"/>
            <a:ext cx="9174163" cy="704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5263" y="504825"/>
            <a:ext cx="6259512" cy="625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327275"/>
            <a:ext cx="25908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38" y="-9802"/>
            <a:ext cx="917575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61" name="TextBox 1"/>
          <p:cNvSpPr txBox="1">
            <a:spLocks noChangeArrowheads="1"/>
          </p:cNvSpPr>
          <p:nvPr/>
        </p:nvSpPr>
        <p:spPr bwMode="auto">
          <a:xfrm>
            <a:off x="20638" y="6562725"/>
            <a:ext cx="29638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auto" hangingPunct="1">
              <a:spcBef>
                <a:spcPts val="0"/>
              </a:spcBef>
              <a:spcAft>
                <a:spcPts val="0"/>
              </a:spcAft>
            </a:pPr>
            <a:r>
              <a:rPr lang="en-US" sz="1200">
                <a:solidFill>
                  <a:srgbClr val="000000"/>
                </a:solidFill>
              </a:rPr>
              <a:t>Slide courtesy of Dr. George Luber, CDC</a:t>
            </a:r>
          </a:p>
        </p:txBody>
      </p:sp>
    </p:spTree>
    <p:extLst>
      <p:ext uri="{BB962C8B-B14F-4D97-AF65-F5344CB8AC3E}">
        <p14:creationId xmlns:p14="http://schemas.microsoft.com/office/powerpoint/2010/main" val="3239335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6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8" presetClass="emph" presetSubtype="0" repeatCount="indefinite" fill="hold" nodeType="withEffect">
                                  <p:stCondLst>
                                    <p:cond delay="500"/>
                                  </p:stCondLst>
                                  <p:endCondLst>
                                    <p:cond evt="onNext" delay="0">
                                      <p:tgtEl>
                                        <p:sldTgt/>
                                      </p:tgtEl>
                                    </p:cond>
                                  </p:endCondLst>
                                  <p:childTnLst>
                                    <p:animRot by="21600000">
                                      <p:cBhvr>
                                        <p:cTn id="12" dur="20000" fill="hold"/>
                                        <p:tgtEl>
                                          <p:spTgt spid="9"/>
                                        </p:tgtEl>
                                        <p:attrNameLst>
                                          <p:attrName>r</p:attrName>
                                        </p:attrNameLst>
                                      </p:cBhvr>
                                    </p:animRot>
                                  </p:childTnLst>
                                </p:cTn>
                              </p:par>
                              <p:par>
                                <p:cTn id="13" presetID="21" presetClass="entr" presetSubtype="1" fill="hold" nodeType="withEffect">
                                  <p:stCondLst>
                                    <p:cond delay="29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9400"/>
                                        <p:tgtEl>
                                          <p:spTgt spid="10"/>
                                        </p:tgtEl>
                                      </p:cBhvr>
                                    </p:animEffect>
                                  </p:childTnLst>
                                </p:cTn>
                              </p:par>
                              <p:par>
                                <p:cTn id="16" presetID="6" presetClass="entr" presetSubtype="32" fill="hold" nodeType="withEffect">
                                  <p:stCondLst>
                                    <p:cond delay="1000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9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69334"/>
            <a:ext cx="9144000" cy="7145867"/>
          </a:xfrm>
          <a:prstGeom prst="rect">
            <a:avLst/>
          </a:prstGeom>
        </p:spPr>
      </p:pic>
      <p:sp>
        <p:nvSpPr>
          <p:cNvPr id="7" name="TextBox 6"/>
          <p:cNvSpPr txBox="1"/>
          <p:nvPr/>
        </p:nvSpPr>
        <p:spPr>
          <a:xfrm>
            <a:off x="3336606" y="-118533"/>
            <a:ext cx="5807397" cy="400110"/>
          </a:xfrm>
          <a:prstGeom prst="rect">
            <a:avLst/>
          </a:prstGeom>
          <a:solidFill>
            <a:srgbClr val="FFAF3E"/>
          </a:solidFill>
        </p:spPr>
        <p:txBody>
          <a:bodyPr wrap="none" rtlCol="0">
            <a:spAutoFit/>
          </a:bodyPr>
          <a:lstStyle/>
          <a:p>
            <a:r>
              <a:rPr lang="en-US" sz="2000" i="1" dirty="0">
                <a:solidFill>
                  <a:srgbClr val="2F2B20"/>
                </a:solidFill>
                <a:latin typeface="Arial" charset="0"/>
              </a:rPr>
              <a:t>http://</a:t>
            </a:r>
            <a:r>
              <a:rPr lang="en-US" sz="2000" i="1" dirty="0" err="1">
                <a:solidFill>
                  <a:srgbClr val="2F2B20"/>
                </a:solidFill>
                <a:latin typeface="Arial" charset="0"/>
              </a:rPr>
              <a:t>www.niehs.nih.gov</a:t>
            </a:r>
            <a:r>
              <a:rPr lang="en-US" sz="2000" i="1" dirty="0">
                <a:solidFill>
                  <a:srgbClr val="2F2B20"/>
                </a:solidFill>
                <a:latin typeface="Arial" charset="0"/>
              </a:rPr>
              <a:t>/</a:t>
            </a:r>
            <a:r>
              <a:rPr lang="en-US" sz="2000" i="1" dirty="0" err="1">
                <a:solidFill>
                  <a:srgbClr val="2F2B20"/>
                </a:solidFill>
                <a:latin typeface="Arial" charset="0"/>
              </a:rPr>
              <a:t>lessonsinclimatechange</a:t>
            </a:r>
            <a:endParaRPr lang="en-US" sz="2000" i="1" dirty="0">
              <a:solidFill>
                <a:srgbClr val="2F2B20"/>
              </a:solidFill>
              <a:latin typeface="Arial" charset="0"/>
            </a:endParaRPr>
          </a:p>
        </p:txBody>
      </p:sp>
    </p:spTree>
    <p:extLst>
      <p:ext uri="{BB962C8B-B14F-4D97-AF65-F5344CB8AC3E}">
        <p14:creationId xmlns:p14="http://schemas.microsoft.com/office/powerpoint/2010/main" val="1163919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lnSpcReduction="10000"/>
          </a:bodyPr>
          <a:lstStyle/>
          <a:p>
            <a:r>
              <a:rPr lang="en-US" b="1" dirty="0"/>
              <a:t>Dana Brown Haine</a:t>
            </a:r>
            <a:r>
              <a:rPr lang="en-US" dirty="0"/>
              <a:t>, MS, </a:t>
            </a:r>
            <a:r>
              <a:rPr lang="en-US" dirty="0" smtClean="0"/>
              <a:t>University of North Carolina</a:t>
            </a:r>
          </a:p>
          <a:p>
            <a:r>
              <a:rPr lang="en-US" dirty="0" smtClean="0"/>
              <a:t>The following </a:t>
            </a:r>
            <a:r>
              <a:rPr lang="en-US" dirty="0"/>
              <a:t>experienced science </a:t>
            </a:r>
            <a:r>
              <a:rPr lang="en-US" dirty="0" smtClean="0"/>
              <a:t>educators reviewed </a:t>
            </a:r>
            <a:r>
              <a:rPr lang="en-US" dirty="0"/>
              <a:t>the 2016 module and/or </a:t>
            </a:r>
            <a:r>
              <a:rPr lang="en-US" dirty="0" smtClean="0"/>
              <a:t>enabled </a:t>
            </a:r>
            <a:r>
              <a:rPr lang="en-US" dirty="0"/>
              <a:t>the piloting of the module with students: </a:t>
            </a:r>
            <a:endParaRPr lang="en-US" dirty="0" smtClean="0"/>
          </a:p>
          <a:p>
            <a:pPr lvl="1"/>
            <a:r>
              <a:rPr lang="en-US" b="1" dirty="0" smtClean="0"/>
              <a:t>Joshua </a:t>
            </a:r>
            <a:r>
              <a:rPr lang="en-US" b="1" dirty="0"/>
              <a:t>Abernethy</a:t>
            </a:r>
            <a:r>
              <a:rPr lang="en-US" dirty="0"/>
              <a:t>, Wake Young Men's Leadership Academy, Raleigh, North </a:t>
            </a:r>
            <a:r>
              <a:rPr lang="en-US" dirty="0" smtClean="0"/>
              <a:t>Carolina </a:t>
            </a:r>
          </a:p>
          <a:p>
            <a:pPr lvl="1"/>
            <a:r>
              <a:rPr lang="en-US" b="1" dirty="0" smtClean="0"/>
              <a:t>Jessica </a:t>
            </a:r>
            <a:r>
              <a:rPr lang="en-US" b="1" dirty="0" err="1"/>
              <a:t>Croson</a:t>
            </a:r>
            <a:r>
              <a:rPr lang="en-US" dirty="0"/>
              <a:t>, Heide Trask Senior High School, Burgaw, North </a:t>
            </a:r>
            <a:r>
              <a:rPr lang="en-US" dirty="0" smtClean="0"/>
              <a:t>Carolina</a:t>
            </a:r>
          </a:p>
          <a:p>
            <a:pPr lvl="1"/>
            <a:r>
              <a:rPr lang="en-US" b="1" dirty="0" smtClean="0"/>
              <a:t>Jenna </a:t>
            </a:r>
            <a:r>
              <a:rPr lang="en-US" b="1" dirty="0"/>
              <a:t>Hartley</a:t>
            </a:r>
            <a:r>
              <a:rPr lang="en-US" dirty="0"/>
              <a:t>, Environmental Health Fellow, US </a:t>
            </a:r>
            <a:r>
              <a:rPr lang="en-US" dirty="0" smtClean="0"/>
              <a:t>EPA </a:t>
            </a:r>
          </a:p>
          <a:p>
            <a:pPr lvl="1"/>
            <a:r>
              <a:rPr lang="en-US" b="1" dirty="0" smtClean="0"/>
              <a:t>Emma </a:t>
            </a:r>
            <a:r>
              <a:rPr lang="en-US" b="1" dirty="0" err="1"/>
              <a:t>Refvem</a:t>
            </a:r>
            <a:r>
              <a:rPr lang="en-US" dirty="0"/>
              <a:t>, Riverside High School, Durham, North </a:t>
            </a:r>
            <a:r>
              <a:rPr lang="en-US" dirty="0" smtClean="0"/>
              <a:t>Carolina </a:t>
            </a:r>
          </a:p>
          <a:p>
            <a:pPr lvl="1"/>
            <a:r>
              <a:rPr lang="en-US" b="1" dirty="0" smtClean="0"/>
              <a:t>Erin </a:t>
            </a:r>
            <a:r>
              <a:rPr lang="en-US" b="1" dirty="0" err="1"/>
              <a:t>Shindledecker</a:t>
            </a:r>
            <a:r>
              <a:rPr lang="en-US" dirty="0"/>
              <a:t> </a:t>
            </a:r>
            <a:r>
              <a:rPr lang="en-US" dirty="0" smtClean="0"/>
              <a:t>&amp; </a:t>
            </a:r>
            <a:r>
              <a:rPr lang="en-US" b="1" dirty="0" smtClean="0"/>
              <a:t>Steven </a:t>
            </a:r>
            <a:r>
              <a:rPr lang="en-US" b="1" dirty="0"/>
              <a:t>Snyder</a:t>
            </a:r>
            <a:r>
              <a:rPr lang="en-US" dirty="0"/>
              <a:t>, East Chapel Hill High School, Chapel Hill, North Carolina</a:t>
            </a:r>
          </a:p>
          <a:p>
            <a:endParaRPr lang="en-US" dirty="0"/>
          </a:p>
        </p:txBody>
      </p:sp>
    </p:spTree>
    <p:extLst>
      <p:ext uri="{BB962C8B-B14F-4D97-AF65-F5344CB8AC3E}">
        <p14:creationId xmlns:p14="http://schemas.microsoft.com/office/powerpoint/2010/main" val="1253401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incorporating health add value when teaching climate change?</a:t>
            </a:r>
            <a:endParaRPr lang="en-US" dirty="0"/>
          </a:p>
        </p:txBody>
      </p:sp>
      <p:sp>
        <p:nvSpPr>
          <p:cNvPr id="3" name="Content Placeholder 2"/>
          <p:cNvSpPr>
            <a:spLocks noGrp="1"/>
          </p:cNvSpPr>
          <p:nvPr>
            <p:ph sz="half" idx="1"/>
          </p:nvPr>
        </p:nvSpPr>
        <p:spPr>
          <a:xfrm>
            <a:off x="579803" y="2126084"/>
            <a:ext cx="4652241" cy="4058886"/>
          </a:xfrm>
        </p:spPr>
        <p:txBody>
          <a:bodyPr>
            <a:normAutofit lnSpcReduction="10000"/>
          </a:bodyPr>
          <a:lstStyle/>
          <a:p>
            <a:r>
              <a:rPr lang="en-US" dirty="0" smtClean="0"/>
              <a:t>Connects more abstract earth science to personal concerns</a:t>
            </a:r>
          </a:p>
          <a:p>
            <a:r>
              <a:rPr lang="en-US" dirty="0" smtClean="0"/>
              <a:t>Provides opportunities to tie together different topics (climate, air pollution, hydrology)</a:t>
            </a:r>
          </a:p>
          <a:p>
            <a:r>
              <a:rPr lang="en-US" dirty="0" smtClean="0"/>
              <a:t>Offers interesting data applications</a:t>
            </a:r>
          </a:p>
          <a:p>
            <a:r>
              <a:rPr lang="en-US" dirty="0" smtClean="0"/>
              <a:t>Raises awareness in a vulnerable and critical population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616" y="2207936"/>
            <a:ext cx="3537857" cy="1981200"/>
          </a:xfrm>
          <a:prstGeom prst="rect">
            <a:avLst/>
          </a:prstGeom>
        </p:spPr>
      </p:pic>
    </p:spTree>
    <p:extLst>
      <p:ext uri="{BB962C8B-B14F-4D97-AF65-F5344CB8AC3E}">
        <p14:creationId xmlns:p14="http://schemas.microsoft.com/office/powerpoint/2010/main" val="1502799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Spreading the word…	</a:t>
            </a:r>
            <a:endParaRPr lang="en-US" dirty="0"/>
          </a:p>
        </p:txBody>
      </p:sp>
      <p:sp>
        <p:nvSpPr>
          <p:cNvPr id="3" name="Content Placeholder 2"/>
          <p:cNvSpPr>
            <a:spLocks noGrp="1"/>
          </p:cNvSpPr>
          <p:nvPr>
            <p:ph idx="1"/>
          </p:nvPr>
        </p:nvSpPr>
        <p:spPr/>
        <p:txBody>
          <a:bodyPr/>
          <a:lstStyle/>
          <a:p>
            <a:r>
              <a:rPr lang="en-US" dirty="0" smtClean="0"/>
              <a:t>NIEHS has asked MDB, Inc. to convene an informal consortium of climate/earth science educators to assist with outreach and dissemination</a:t>
            </a:r>
          </a:p>
          <a:p>
            <a:pPr lvl="1"/>
            <a:r>
              <a:rPr lang="en-US" dirty="0" smtClean="0"/>
              <a:t>NOAA, AMS, CLEAN, Green Schools Nat’l Network, etc.</a:t>
            </a:r>
          </a:p>
          <a:p>
            <a:r>
              <a:rPr lang="en-US" dirty="0" smtClean="0"/>
              <a:t>Partnership with GLOBE to add application of earth observations to their protocols</a:t>
            </a:r>
          </a:p>
          <a:p>
            <a:r>
              <a:rPr lang="en-US" dirty="0" smtClean="0"/>
              <a:t>Submission to NGSS and CLEAN network for vetting and inclusion in their resources</a:t>
            </a:r>
          </a:p>
          <a:p>
            <a:r>
              <a:rPr lang="en-US" dirty="0" smtClean="0"/>
              <a:t>Partnership with AMS and </a:t>
            </a:r>
            <a:r>
              <a:rPr lang="en-US" dirty="0" err="1" smtClean="0"/>
              <a:t>DataStreme</a:t>
            </a:r>
            <a:r>
              <a:rPr lang="en-US" dirty="0" smtClean="0"/>
              <a:t> program</a:t>
            </a:r>
          </a:p>
          <a:p>
            <a:pPr marL="0" indent="0">
              <a:buNone/>
            </a:pPr>
            <a:endParaRPr lang="en-US" dirty="0"/>
          </a:p>
        </p:txBody>
      </p:sp>
    </p:spTree>
    <p:extLst>
      <p:ext uri="{BB962C8B-B14F-4D97-AF65-F5344CB8AC3E}">
        <p14:creationId xmlns:p14="http://schemas.microsoft.com/office/powerpoint/2010/main" val="8920323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a:t>
            </a:r>
            <a:endParaRPr lang="en-US" dirty="0"/>
          </a:p>
        </p:txBody>
      </p:sp>
      <p:sp>
        <p:nvSpPr>
          <p:cNvPr id="4" name="Content Placeholder 3"/>
          <p:cNvSpPr>
            <a:spLocks noGrp="1"/>
          </p:cNvSpPr>
          <p:nvPr>
            <p:ph idx="1"/>
          </p:nvPr>
        </p:nvSpPr>
        <p:spPr>
          <a:xfrm>
            <a:off x="914400" y="1747838"/>
            <a:ext cx="6325496" cy="4725987"/>
          </a:xfrm>
        </p:spPr>
        <p:txBody>
          <a:bodyPr>
            <a:normAutofit fontScale="85000" lnSpcReduction="10000"/>
          </a:bodyPr>
          <a:lstStyle/>
          <a:p>
            <a:r>
              <a:rPr lang="en-US" b="1" dirty="0"/>
              <a:t>Target audience:</a:t>
            </a:r>
            <a:r>
              <a:rPr lang="en-US" dirty="0"/>
              <a:t> Grades 9-12 students</a:t>
            </a:r>
          </a:p>
          <a:p>
            <a:pPr lvl="1"/>
            <a:r>
              <a:rPr lang="en-US" dirty="0"/>
              <a:t>Easily adaptable for other grades, higher education and informal educational settings</a:t>
            </a:r>
          </a:p>
          <a:p>
            <a:r>
              <a:rPr lang="en-US" b="1" dirty="0"/>
              <a:t>Time: </a:t>
            </a:r>
            <a:r>
              <a:rPr lang="en-US" dirty="0"/>
              <a:t>1-3 hours </a:t>
            </a:r>
          </a:p>
          <a:p>
            <a:r>
              <a:rPr lang="en-US" b="1" dirty="0"/>
              <a:t>Materials:</a:t>
            </a:r>
            <a:endParaRPr lang="en-US" dirty="0"/>
          </a:p>
          <a:p>
            <a:pPr lvl="1"/>
            <a:r>
              <a:rPr lang="en-US" dirty="0"/>
              <a:t>Teacher presentation slides</a:t>
            </a:r>
          </a:p>
          <a:p>
            <a:pPr lvl="1"/>
            <a:r>
              <a:rPr lang="en-US" dirty="0"/>
              <a:t>Differentiated reading materials</a:t>
            </a:r>
          </a:p>
          <a:p>
            <a:pPr lvl="1"/>
            <a:r>
              <a:rPr lang="en-US" dirty="0"/>
              <a:t>Worksheets and answer key</a:t>
            </a:r>
          </a:p>
          <a:p>
            <a:pPr lvl="0"/>
            <a:r>
              <a:rPr lang="en-US" sz="1900" dirty="0" smtClean="0"/>
              <a:t>Students </a:t>
            </a:r>
            <a:r>
              <a:rPr lang="en-US" sz="1900" dirty="0"/>
              <a:t>should be introduced to the general concept of climate change and to the human activities influencing climate through greenhouse gas emissions prior to conducting this module. </a:t>
            </a:r>
            <a:endParaRPr lang="en-US" sz="1900" dirty="0" smtClean="0"/>
          </a:p>
          <a:p>
            <a:pPr lvl="0"/>
            <a:r>
              <a:rPr lang="en-US" sz="1900" dirty="0" smtClean="0"/>
              <a:t>This </a:t>
            </a:r>
            <a:r>
              <a:rPr lang="en-US" sz="1900" dirty="0"/>
              <a:t>module is appropriate for both earth and life science courses and can be used to either introduce or reinforce the specific climatic </a:t>
            </a:r>
            <a:r>
              <a:rPr lang="en-US" sz="1900" dirty="0" smtClean="0"/>
              <a:t>changes </a:t>
            </a:r>
            <a:r>
              <a:rPr lang="en-US" sz="1900" dirty="0"/>
              <a:t>that are occurring in response to warming. </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4077" y="3516109"/>
            <a:ext cx="2840813" cy="117646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50844">
            <a:off x="6899669" y="1569515"/>
            <a:ext cx="1663418" cy="21498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700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Framework and Standards Alignment</a:t>
            </a:r>
            <a:br>
              <a:rPr lang="en-US" smtClean="0"/>
            </a:br>
            <a:endParaRPr lang="en-US" dirty="0"/>
          </a:p>
        </p:txBody>
      </p:sp>
      <p:sp>
        <p:nvSpPr>
          <p:cNvPr id="6" name="Content Placeholder 5"/>
          <p:cNvSpPr>
            <a:spLocks noGrp="1"/>
          </p:cNvSpPr>
          <p:nvPr>
            <p:ph idx="1"/>
          </p:nvPr>
        </p:nvSpPr>
        <p:spPr>
          <a:xfrm>
            <a:off x="914400" y="1747838"/>
            <a:ext cx="6572922" cy="4725987"/>
          </a:xfrm>
        </p:spPr>
        <p:txBody>
          <a:bodyPr/>
          <a:lstStyle/>
          <a:p>
            <a:pPr lvl="0"/>
            <a:r>
              <a:rPr lang="en-US" dirty="0" smtClean="0"/>
              <a:t>This module addresses principles of climate science outlined in </a:t>
            </a:r>
            <a:r>
              <a:rPr lang="en-US" b="1" i="1" dirty="0" smtClean="0"/>
              <a:t>Climate Literacy: The Essential Principles of Climate Science</a:t>
            </a:r>
            <a:endParaRPr lang="en-US" b="1" dirty="0" smtClean="0"/>
          </a:p>
          <a:p>
            <a:pPr lvl="0"/>
            <a:r>
              <a:rPr lang="en-US" dirty="0" smtClean="0"/>
              <a:t>This module utilizes the </a:t>
            </a:r>
            <a:r>
              <a:rPr lang="en-US" b="1" dirty="0" smtClean="0"/>
              <a:t>5E instructional model</a:t>
            </a:r>
          </a:p>
          <a:p>
            <a:r>
              <a:rPr lang="en-US" dirty="0" smtClean="0"/>
              <a:t>The module integrates multiple science and engineering practices, disciplinary core ideas, and cross cutting concepts for earth and life sciences. It was designed with </a:t>
            </a:r>
            <a:r>
              <a:rPr lang="en-US" b="1" dirty="0" smtClean="0"/>
              <a:t>Next Generation Science Standards </a:t>
            </a:r>
            <a:r>
              <a:rPr lang="en-US" dirty="0" smtClean="0"/>
              <a:t>in mind.</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424" y="1936378"/>
            <a:ext cx="1452617" cy="1875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99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pPr lvl="0"/>
            <a:r>
              <a:rPr lang="en-US" dirty="0" smtClean="0"/>
              <a:t>Describe </a:t>
            </a:r>
            <a:r>
              <a:rPr lang="en-US" dirty="0"/>
              <a:t>the impacts of changing climatic conditions on human health </a:t>
            </a:r>
          </a:p>
          <a:p>
            <a:pPr lvl="0"/>
            <a:r>
              <a:rPr lang="en-US" dirty="0"/>
              <a:t>Consider the benefits of climate mitigation on human health </a:t>
            </a:r>
          </a:p>
          <a:p>
            <a:pPr lvl="0"/>
            <a:r>
              <a:rPr lang="en-US" dirty="0"/>
              <a:t>Identify and evaluate adaptation strategies that are protective of human health. </a:t>
            </a:r>
          </a:p>
          <a:p>
            <a:pPr lvl="0"/>
            <a:r>
              <a:rPr lang="en-US" dirty="0"/>
              <a:t>Engage with local, state or regional data and the US Climate Resilience Toolkit to evaluate climate adaptation and mitigation strategies</a:t>
            </a:r>
          </a:p>
          <a:p>
            <a:endParaRPr lang="en-US" dirty="0"/>
          </a:p>
        </p:txBody>
      </p:sp>
    </p:spTree>
    <p:extLst>
      <p:ext uri="{BB962C8B-B14F-4D97-AF65-F5344CB8AC3E}">
        <p14:creationId xmlns:p14="http://schemas.microsoft.com/office/powerpoint/2010/main" val="8645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noGrp="1"/>
          </p:cNvSpPr>
          <p:nvPr>
            <p:ph type="title"/>
          </p:nvPr>
        </p:nvSpPr>
        <p:spPr/>
        <p:txBody>
          <a:bodyPr/>
          <a:lstStyle/>
          <a:p>
            <a:r>
              <a:rPr lang="en-US" altLang="en-US" smtClean="0">
                <a:ea typeface="Osaka"/>
                <a:cs typeface="Osaka"/>
              </a:rPr>
              <a:t>Visual Model | Cause-effect</a:t>
            </a:r>
            <a:endParaRPr lang="en-US" altLang="en-US" smtClean="0"/>
          </a:p>
        </p:txBody>
      </p:sp>
      <p:pic>
        <p:nvPicPr>
          <p:cNvPr id="133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0688" y="1519238"/>
            <a:ext cx="7772400" cy="182245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3600450"/>
            <a:ext cx="8736013" cy="157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0" y="1003300"/>
            <a:ext cx="6315075" cy="2084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4163" y="2227263"/>
            <a:ext cx="2446337" cy="860425"/>
          </a:xfrm>
          <a:prstGeom prst="rect">
            <a:avLst/>
          </a:prstGeom>
        </p:spPr>
        <p:txBody>
          <a:bodyPr>
            <a:spAutoFit/>
          </a:bodyPr>
          <a:lstStyle/>
          <a:p>
            <a:pPr fontAlgn="auto">
              <a:spcBef>
                <a:spcPts val="0"/>
              </a:spcBef>
              <a:spcAft>
                <a:spcPts val="0"/>
              </a:spcAft>
              <a:defRPr/>
            </a:pPr>
            <a:r>
              <a:rPr lang="en-US" sz="3200" b="1" kern="0" dirty="0" smtClean="0">
                <a:solidFill>
                  <a:srgbClr val="263050">
                    <a:lumMod val="75000"/>
                  </a:srgbClr>
                </a:solidFill>
                <a:latin typeface="Corbel"/>
                <a:ea typeface="Osaka" charset="0"/>
                <a:cs typeface="Osaka" charset="0"/>
              </a:rPr>
              <a:t>Flooding</a:t>
            </a:r>
            <a:r>
              <a:rPr lang="en-US" sz="5200" kern="0" dirty="0">
                <a:solidFill>
                  <a:srgbClr val="263050">
                    <a:lumMod val="75000"/>
                  </a:srgbClr>
                </a:solidFill>
                <a:latin typeface="Corbel"/>
                <a:ea typeface="Osaka" charset="0"/>
                <a:cs typeface="Osaka" charset="0"/>
              </a:rPr>
              <a:t/>
            </a:r>
            <a:br>
              <a:rPr lang="en-US" sz="5200" kern="0" dirty="0">
                <a:solidFill>
                  <a:srgbClr val="263050">
                    <a:lumMod val="75000"/>
                  </a:srgbClr>
                </a:solidFill>
                <a:latin typeface="Corbel"/>
                <a:ea typeface="Osaka" charset="0"/>
                <a:cs typeface="Osaka" charset="0"/>
              </a:rPr>
            </a:br>
            <a:endParaRPr lang="en-US" kern="0" dirty="0">
              <a:solidFill>
                <a:sysClr val="windowText" lastClr="000000"/>
              </a:solidFill>
              <a:latin typeface="Arial" charset="0"/>
              <a:cs typeface="Arial" charset="0"/>
            </a:endParaRPr>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3265488"/>
            <a:ext cx="8661400" cy="2152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5350" y="3344863"/>
            <a:ext cx="1725613" cy="1731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79588" y="5573713"/>
            <a:ext cx="5770562" cy="584200"/>
          </a:xfrm>
          <a:prstGeom prst="rect">
            <a:avLst/>
          </a:prstGeom>
        </p:spPr>
        <p:txBody>
          <a:bodyPr>
            <a:spAutoFit/>
          </a:bodyPr>
          <a:lstStyle/>
          <a:p>
            <a:pPr>
              <a:defRPr/>
            </a:pPr>
            <a:r>
              <a:rPr lang="en-US" sz="1600" dirty="0">
                <a:solidFill>
                  <a:schemeClr val="tx1">
                    <a:lumMod val="50000"/>
                  </a:schemeClr>
                </a:solidFill>
                <a:latin typeface="Arial" charset="0"/>
                <a:cs typeface="Arial" charset="0"/>
              </a:rPr>
              <a:t>Some individuals and groups may be </a:t>
            </a:r>
            <a:r>
              <a:rPr lang="en-US" sz="1600" b="1" dirty="0">
                <a:solidFill>
                  <a:schemeClr val="tx1">
                    <a:lumMod val="50000"/>
                  </a:schemeClr>
                </a:solidFill>
                <a:latin typeface="Arial" charset="0"/>
                <a:cs typeface="Arial" charset="0"/>
              </a:rPr>
              <a:t>more vulnerable</a:t>
            </a:r>
            <a:r>
              <a:rPr lang="en-US" sz="1600" dirty="0">
                <a:solidFill>
                  <a:schemeClr val="tx1">
                    <a:lumMod val="50000"/>
                  </a:schemeClr>
                </a:solidFill>
                <a:latin typeface="Arial" charset="0"/>
                <a:cs typeface="Arial" charset="0"/>
              </a:rPr>
              <a:t> to water-borne infection as a result of floodwaters.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iehs bldg 35mm wide"/>
          <p:cNvPicPr>
            <a:picLocks noChangeAspect="1" noChangeArrowheads="1"/>
          </p:cNvPicPr>
          <p:nvPr/>
        </p:nvPicPr>
        <p:blipFill>
          <a:blip r:embed="rId3" cstate="print"/>
          <a:srcRect t="29890" b="23787"/>
          <a:stretch>
            <a:fillRect/>
          </a:stretch>
        </p:blipFill>
        <p:spPr bwMode="auto">
          <a:xfrm>
            <a:off x="0" y="4038600"/>
            <a:ext cx="9144000" cy="2819400"/>
          </a:xfrm>
          <a:prstGeom prst="rect">
            <a:avLst/>
          </a:prstGeom>
          <a:noFill/>
          <a:ln w="9525">
            <a:noFill/>
            <a:miter lim="800000"/>
            <a:headEnd/>
            <a:tailEnd/>
          </a:ln>
        </p:spPr>
      </p:pic>
      <p:sp>
        <p:nvSpPr>
          <p:cNvPr id="11268" name="Rectangle 4"/>
          <p:cNvSpPr>
            <a:spLocks noGrp="1" noChangeArrowheads="1"/>
          </p:cNvSpPr>
          <p:nvPr>
            <p:ph type="body" sz="half" idx="1"/>
          </p:nvPr>
        </p:nvSpPr>
        <p:spPr>
          <a:xfrm>
            <a:off x="135599" y="1404007"/>
            <a:ext cx="8854791" cy="1559910"/>
          </a:xfrm>
        </p:spPr>
        <p:txBody>
          <a:bodyPr/>
          <a:lstStyle/>
          <a:p>
            <a:pPr marL="339725" lvl="1" indent="0" algn="ctr">
              <a:buNone/>
            </a:pPr>
            <a:r>
              <a:rPr lang="en-US" sz="2800" i="1" dirty="0">
                <a:latin typeface="Calibri" panose="020F0502020204030204" pitchFamily="34" charset="0"/>
                <a:cs typeface="Calibri" panose="020F0502020204030204" pitchFamily="34" charset="0"/>
              </a:rPr>
              <a:t>The mission of the National Institute of Environmental Health Sciences is to discover how the environment affects people in order to promote healthier lives</a:t>
            </a:r>
            <a:endParaRPr sz="2800" i="1" dirty="0" smtClean="0">
              <a:latin typeface="Calibri" panose="020F0502020204030204" pitchFamily="34" charset="0"/>
              <a:cs typeface="Calibri" panose="020F0502020204030204" pitchFamily="34" charset="0"/>
            </a:endParaRPr>
          </a:p>
        </p:txBody>
      </p:sp>
      <p:sp>
        <p:nvSpPr>
          <p:cNvPr id="5" name="Rectangle 4"/>
          <p:cNvSpPr/>
          <p:nvPr/>
        </p:nvSpPr>
        <p:spPr>
          <a:xfrm>
            <a:off x="0" y="6488668"/>
            <a:ext cx="9144000" cy="400110"/>
          </a:xfrm>
          <a:prstGeom prst="rect">
            <a:avLst/>
          </a:prstGeom>
        </p:spPr>
        <p:txBody>
          <a:bodyPr wrap="square">
            <a:spAutoFit/>
          </a:bodyPr>
          <a:lstStyle/>
          <a:p>
            <a:r>
              <a:rPr lang="en-US" dirty="0" smtClean="0"/>
              <a:t>		</a:t>
            </a:r>
            <a:r>
              <a:rPr lang="en-US" sz="2000" dirty="0" smtClean="0">
                <a:solidFill>
                  <a:schemeClr val="bg1"/>
                </a:solidFill>
              </a:rPr>
              <a:t>The National Institute of Environmental Health Sciences</a:t>
            </a:r>
            <a:endParaRPr lang="en-US" sz="2000" dirty="0">
              <a:solidFill>
                <a:schemeClr val="bg1"/>
              </a:solidFill>
            </a:endParaRPr>
          </a:p>
        </p:txBody>
      </p:sp>
    </p:spTree>
    <p:extLst>
      <p:ext uri="{BB962C8B-B14F-4D97-AF65-F5344CB8AC3E}">
        <p14:creationId xmlns:p14="http://schemas.microsoft.com/office/powerpoint/2010/main" val="2922033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334" y="1498204"/>
            <a:ext cx="2779548" cy="1354217"/>
          </a:xfrm>
          <a:prstGeom prst="rect">
            <a:avLst/>
          </a:prstGeom>
        </p:spPr>
        <p:txBody>
          <a:bodyPr wrap="square">
            <a:spAutoFit/>
          </a:bodyPr>
          <a:lstStyle/>
          <a:p>
            <a:pPr fontAlgn="auto">
              <a:spcBef>
                <a:spcPts val="0"/>
              </a:spcBef>
              <a:spcAft>
                <a:spcPts val="0"/>
              </a:spcAft>
              <a:defRPr/>
            </a:pPr>
            <a:r>
              <a:rPr lang="en-US" sz="3200" b="1" kern="0" dirty="0">
                <a:solidFill>
                  <a:srgbClr val="263050">
                    <a:lumMod val="75000"/>
                  </a:srgbClr>
                </a:solidFill>
                <a:latin typeface="Corbel"/>
                <a:ea typeface="Osaka" charset="0"/>
                <a:cs typeface="Osaka" charset="0"/>
              </a:rPr>
              <a:t>Vector Borne Disease</a:t>
            </a:r>
            <a:r>
              <a:rPr lang="en-US" sz="5200" kern="0" dirty="0">
                <a:solidFill>
                  <a:srgbClr val="263050">
                    <a:lumMod val="75000"/>
                  </a:srgbClr>
                </a:solidFill>
                <a:latin typeface="Corbel"/>
                <a:ea typeface="Osaka" charset="0"/>
                <a:cs typeface="Osaka" charset="0"/>
              </a:rPr>
              <a:t/>
            </a:r>
            <a:br>
              <a:rPr lang="en-US" sz="5200" kern="0" dirty="0">
                <a:solidFill>
                  <a:srgbClr val="263050">
                    <a:lumMod val="75000"/>
                  </a:srgbClr>
                </a:solidFill>
                <a:latin typeface="Corbel"/>
                <a:ea typeface="Osaka" charset="0"/>
                <a:cs typeface="Osaka" charset="0"/>
              </a:rPr>
            </a:br>
            <a:endParaRPr lang="en-US" kern="0" dirty="0">
              <a:solidFill>
                <a:sysClr val="windowText" lastClr="000000"/>
              </a:solidFill>
              <a:latin typeface="Arial" charset="0"/>
              <a:cs typeface="Arial" charset="0"/>
            </a:endParaRPr>
          </a:p>
        </p:txBody>
      </p:sp>
      <p:pic>
        <p:nvPicPr>
          <p:cNvPr id="1536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1970"/>
          <a:stretch/>
        </p:blipFill>
        <p:spPr bwMode="auto">
          <a:xfrm>
            <a:off x="7729978" y="3265488"/>
            <a:ext cx="1561659" cy="2152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9" name="Group 8">
            <a:extLst>
              <a:ext uri="{FF2B5EF4-FFF2-40B4-BE49-F238E27FC236}">
                <a16:creationId xmlns:a16="http://schemas.microsoft.com/office/drawing/2014/main" xmlns="" id="{47C1A335-8C26-4133-BB5F-DA18F4CDC012}"/>
              </a:ext>
            </a:extLst>
          </p:cNvPr>
          <p:cNvGrpSpPr/>
          <p:nvPr/>
        </p:nvGrpSpPr>
        <p:grpSpPr>
          <a:xfrm>
            <a:off x="489112" y="3930217"/>
            <a:ext cx="8312168" cy="2148603"/>
            <a:chOff x="658795" y="3256399"/>
            <a:chExt cx="8312168" cy="2148603"/>
          </a:xfrm>
        </p:grpSpPr>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350" y="3344863"/>
              <a:ext cx="1725613" cy="1731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descr="A screenshot of a cell phone&#10;&#10;Description generated with high confidence">
              <a:extLst>
                <a:ext uri="{FF2B5EF4-FFF2-40B4-BE49-F238E27FC236}">
                  <a16:creationId xmlns:a16="http://schemas.microsoft.com/office/drawing/2014/main" xmlns="" id="{10BB89AC-440F-4C5C-B8B5-A3A01D15B346}"/>
                </a:ext>
              </a:extLst>
            </p:cNvPr>
            <p:cNvPicPr>
              <a:picLocks noChangeAspect="1"/>
            </p:cNvPicPr>
            <p:nvPr/>
          </p:nvPicPr>
          <p:blipFill rotWithShape="1">
            <a:blip r:embed="rId5">
              <a:extLst>
                <a:ext uri="{28A0092B-C50C-407E-A947-70E740481C1C}">
                  <a14:useLocalDpi xmlns:a14="http://schemas.microsoft.com/office/drawing/2010/main" val="0"/>
                </a:ext>
              </a:extLst>
            </a:blip>
            <a:srcRect r="31443" b="62967"/>
            <a:stretch/>
          </p:blipFill>
          <p:spPr>
            <a:xfrm>
              <a:off x="658795" y="3256399"/>
              <a:ext cx="7071183" cy="2148603"/>
            </a:xfrm>
            <a:prstGeom prst="rect">
              <a:avLst/>
            </a:prstGeom>
          </p:spPr>
        </p:pic>
        <p:sp>
          <p:nvSpPr>
            <p:cNvPr id="6" name="TextBox 5">
              <a:extLst>
                <a:ext uri="{FF2B5EF4-FFF2-40B4-BE49-F238E27FC236}">
                  <a16:creationId xmlns:a16="http://schemas.microsoft.com/office/drawing/2014/main" xmlns="" id="{89FBE125-7A28-4BBD-8C7B-FF12ED25D087}"/>
                </a:ext>
              </a:extLst>
            </p:cNvPr>
            <p:cNvSpPr txBox="1"/>
            <p:nvPr/>
          </p:nvSpPr>
          <p:spPr>
            <a:xfrm>
              <a:off x="1356502" y="4430598"/>
              <a:ext cx="1223169" cy="769441"/>
            </a:xfrm>
            <a:prstGeom prst="rect">
              <a:avLst/>
            </a:prstGeom>
            <a:noFill/>
          </p:spPr>
          <p:txBody>
            <a:bodyPr wrap="square" rtlCol="0">
              <a:spAutoFit/>
            </a:bodyPr>
            <a:lstStyle/>
            <a:p>
              <a:r>
                <a:rPr lang="en-US" sz="1100" dirty="0"/>
                <a:t>Increased Temperature &amp; Precipitation Changes</a:t>
              </a:r>
            </a:p>
          </p:txBody>
        </p:sp>
        <p:sp>
          <p:nvSpPr>
            <p:cNvPr id="10" name="TextBox 9">
              <a:extLst>
                <a:ext uri="{FF2B5EF4-FFF2-40B4-BE49-F238E27FC236}">
                  <a16:creationId xmlns:a16="http://schemas.microsoft.com/office/drawing/2014/main" xmlns="" id="{487E2E57-9001-4973-A70B-C741F1A95DBF}"/>
                </a:ext>
              </a:extLst>
            </p:cNvPr>
            <p:cNvSpPr txBox="1"/>
            <p:nvPr/>
          </p:nvSpPr>
          <p:spPr>
            <a:xfrm>
              <a:off x="5928084" y="4522929"/>
              <a:ext cx="1223169" cy="430887"/>
            </a:xfrm>
            <a:prstGeom prst="rect">
              <a:avLst/>
            </a:prstGeom>
            <a:noFill/>
          </p:spPr>
          <p:txBody>
            <a:bodyPr wrap="square" rtlCol="0">
              <a:spAutoFit/>
            </a:bodyPr>
            <a:lstStyle/>
            <a:p>
              <a:r>
                <a:rPr lang="en-US" sz="1100" dirty="0"/>
                <a:t>Vector Borne Diseases</a:t>
              </a:r>
            </a:p>
          </p:txBody>
        </p:sp>
        <p:sp>
          <p:nvSpPr>
            <p:cNvPr id="11" name="TextBox 10">
              <a:extLst>
                <a:ext uri="{FF2B5EF4-FFF2-40B4-BE49-F238E27FC236}">
                  <a16:creationId xmlns:a16="http://schemas.microsoft.com/office/drawing/2014/main" xmlns="" id="{F9F0D101-95EA-4EC2-9C76-445662B03591}"/>
                </a:ext>
              </a:extLst>
            </p:cNvPr>
            <p:cNvSpPr txBox="1"/>
            <p:nvPr/>
          </p:nvSpPr>
          <p:spPr>
            <a:xfrm>
              <a:off x="4474368" y="4396011"/>
              <a:ext cx="1223169" cy="769441"/>
            </a:xfrm>
            <a:prstGeom prst="rect">
              <a:avLst/>
            </a:prstGeom>
            <a:noFill/>
          </p:spPr>
          <p:txBody>
            <a:bodyPr wrap="square" rtlCol="0">
              <a:spAutoFit/>
            </a:bodyPr>
            <a:lstStyle/>
            <a:p>
              <a:r>
                <a:rPr lang="en-US" sz="1100" dirty="0"/>
                <a:t>Vector Populations &amp; Pathogen Reproduction</a:t>
              </a:r>
            </a:p>
          </p:txBody>
        </p:sp>
        <p:sp>
          <p:nvSpPr>
            <p:cNvPr id="12" name="TextBox 11">
              <a:extLst>
                <a:ext uri="{FF2B5EF4-FFF2-40B4-BE49-F238E27FC236}">
                  <a16:creationId xmlns:a16="http://schemas.microsoft.com/office/drawing/2014/main" xmlns="" id="{7778F958-08F7-4503-AF25-2FDB2E708C80}"/>
                </a:ext>
              </a:extLst>
            </p:cNvPr>
            <p:cNvSpPr txBox="1"/>
            <p:nvPr/>
          </p:nvSpPr>
          <p:spPr>
            <a:xfrm>
              <a:off x="3020652" y="4430597"/>
              <a:ext cx="1223169" cy="600164"/>
            </a:xfrm>
            <a:prstGeom prst="rect">
              <a:avLst/>
            </a:prstGeom>
            <a:noFill/>
          </p:spPr>
          <p:txBody>
            <a:bodyPr wrap="square" rtlCol="0">
              <a:spAutoFit/>
            </a:bodyPr>
            <a:lstStyle/>
            <a:p>
              <a:r>
                <a:rPr lang="en-US" sz="1100" dirty="0"/>
                <a:t>Moisture, Temperature, Breeding Sites</a:t>
              </a:r>
            </a:p>
          </p:txBody>
        </p:sp>
      </p:grpSp>
      <p:pic>
        <p:nvPicPr>
          <p:cNvPr id="8" name="Picture 7" descr="An Aedes japonicus mosquito is depcited landing on a human hand.">
            <a:extLst>
              <a:ext uri="{FF2B5EF4-FFF2-40B4-BE49-F238E27FC236}">
                <a16:creationId xmlns:a16="http://schemas.microsoft.com/office/drawing/2014/main" xmlns="" id="{94F38FF1-FFCA-4DCA-B591-252AB05525AF}"/>
              </a:ext>
            </a:extLst>
          </p:cNvPr>
          <p:cNvPicPr>
            <a:picLocks noChangeAspect="1"/>
          </p:cNvPicPr>
          <p:nvPr/>
        </p:nvPicPr>
        <p:blipFill rotWithShape="1">
          <a:blip r:embed="rId6">
            <a:extLst>
              <a:ext uri="{28A0092B-C50C-407E-A947-70E740481C1C}">
                <a14:useLocalDpi xmlns:a14="http://schemas.microsoft.com/office/drawing/2010/main" val="0"/>
              </a:ext>
            </a:extLst>
          </a:blip>
          <a:srcRect b="20014"/>
          <a:stretch/>
        </p:blipFill>
        <p:spPr>
          <a:xfrm>
            <a:off x="3245436" y="1004468"/>
            <a:ext cx="4484542" cy="2521157"/>
          </a:xfrm>
          <a:prstGeom prst="rect">
            <a:avLst/>
          </a:prstGeom>
        </p:spPr>
      </p:pic>
    </p:spTree>
    <p:extLst>
      <p:ext uri="{BB962C8B-B14F-4D97-AF65-F5344CB8AC3E}">
        <p14:creationId xmlns:p14="http://schemas.microsoft.com/office/powerpoint/2010/main" val="930967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ea typeface="Osaka"/>
                <a:cs typeface="Osaka"/>
              </a:rPr>
              <a:t>Directions</a:t>
            </a:r>
            <a:endParaRPr lang="en-US" altLang="en-US" smtClean="0"/>
          </a:p>
        </p:txBody>
      </p:sp>
      <p:sp>
        <p:nvSpPr>
          <p:cNvPr id="3" name="Content Placeholder 2"/>
          <p:cNvSpPr>
            <a:spLocks noGrp="1"/>
          </p:cNvSpPr>
          <p:nvPr>
            <p:ph idx="1"/>
          </p:nvPr>
        </p:nvSpPr>
        <p:spPr>
          <a:xfrm>
            <a:off x="222250" y="1673225"/>
            <a:ext cx="7772400" cy="4725988"/>
          </a:xfrm>
        </p:spPr>
        <p:txBody>
          <a:bodyPr/>
          <a:lstStyle/>
          <a:p>
            <a:pPr marL="0" indent="0" eaLnBrk="1" hangingPunct="1">
              <a:buFontTx/>
              <a:buNone/>
              <a:defRPr/>
            </a:pPr>
            <a:r>
              <a:rPr sz="2000" b="1" dirty="0" smtClean="0">
                <a:solidFill>
                  <a:schemeClr val="tx2">
                    <a:lumMod val="50000"/>
                  </a:schemeClr>
                </a:solidFill>
                <a:ea typeface="Osaka" charset="0"/>
                <a:cs typeface="Osaka" charset="0"/>
              </a:rPr>
              <a:t>READ </a:t>
            </a:r>
            <a:r>
              <a:rPr sz="2000" dirty="0">
                <a:solidFill>
                  <a:schemeClr val="tx2">
                    <a:lumMod val="50000"/>
                  </a:schemeClr>
                </a:solidFill>
                <a:ea typeface="Osaka" charset="0"/>
                <a:cs typeface="Osaka" charset="0"/>
              </a:rPr>
              <a:t>your assigned impact section</a:t>
            </a:r>
            <a:r>
              <a:rPr sz="2400" dirty="0">
                <a:solidFill>
                  <a:schemeClr val="tx2">
                    <a:lumMod val="50000"/>
                  </a:schemeClr>
                </a:solidFill>
                <a:ea typeface="Osaka" charset="0"/>
                <a:cs typeface="Osaka" charset="0"/>
              </a:rPr>
              <a:t>:</a:t>
            </a:r>
          </a:p>
          <a:p>
            <a:pPr marL="639762" indent="-533400" eaLnBrk="1" hangingPunct="1">
              <a:lnSpc>
                <a:spcPct val="100000"/>
              </a:lnSpc>
              <a:buFontTx/>
              <a:buNone/>
              <a:defRPr/>
            </a:pPr>
            <a:r>
              <a:rPr sz="1800" dirty="0">
                <a:solidFill>
                  <a:schemeClr val="bg2">
                    <a:lumMod val="25000"/>
                  </a:schemeClr>
                </a:solidFill>
                <a:cs typeface="ＭＳ Ｐゴシック" charset="0"/>
              </a:rPr>
              <a:t>Group 1 – Temperature-related </a:t>
            </a:r>
            <a:r>
              <a:rPr sz="1800" dirty="0" smtClean="0">
                <a:solidFill>
                  <a:schemeClr val="bg2">
                    <a:lumMod val="25000"/>
                  </a:schemeClr>
                </a:solidFill>
                <a:cs typeface="ＭＳ Ｐゴシック" charset="0"/>
              </a:rPr>
              <a:t>impacts </a:t>
            </a:r>
            <a:r>
              <a:rPr sz="1100" dirty="0">
                <a:solidFill>
                  <a:schemeClr val="bg2">
                    <a:lumMod val="25000"/>
                  </a:schemeClr>
                </a:solidFill>
                <a:cs typeface="ＭＳ Ｐゴシック" charset="0"/>
              </a:rPr>
              <a:t>(chapter 2)</a:t>
            </a:r>
          </a:p>
          <a:p>
            <a:pPr marL="639762" indent="-533400" eaLnBrk="1" hangingPunct="1">
              <a:lnSpc>
                <a:spcPct val="100000"/>
              </a:lnSpc>
              <a:buFontTx/>
              <a:buNone/>
              <a:defRPr/>
            </a:pPr>
            <a:r>
              <a:rPr sz="1800" dirty="0">
                <a:solidFill>
                  <a:schemeClr val="bg2">
                    <a:lumMod val="25000"/>
                  </a:schemeClr>
                </a:solidFill>
                <a:cs typeface="ＭＳ Ｐゴシック" charset="0"/>
              </a:rPr>
              <a:t>Group 2 – Air Quality impacts </a:t>
            </a:r>
            <a:r>
              <a:rPr sz="1100" dirty="0">
                <a:solidFill>
                  <a:schemeClr val="bg2">
                    <a:lumMod val="25000"/>
                  </a:schemeClr>
                </a:solidFill>
                <a:cs typeface="ＭＳ Ｐゴシック" charset="0"/>
              </a:rPr>
              <a:t>(chapter 3)</a:t>
            </a:r>
            <a:r>
              <a:rPr sz="1800" dirty="0">
                <a:solidFill>
                  <a:schemeClr val="bg2">
                    <a:lumMod val="25000"/>
                  </a:schemeClr>
                </a:solidFill>
                <a:cs typeface="ＭＳ Ｐゴシック" charset="0"/>
              </a:rPr>
              <a:t>		       	 </a:t>
            </a:r>
            <a:endParaRPr sz="1800" dirty="0" smtClean="0">
              <a:solidFill>
                <a:schemeClr val="bg2">
                  <a:lumMod val="25000"/>
                </a:schemeClr>
              </a:solidFill>
              <a:cs typeface="ＭＳ Ｐゴシック" charset="0"/>
            </a:endParaRPr>
          </a:p>
          <a:p>
            <a:pPr marL="639762" indent="-533400" eaLnBrk="1" hangingPunct="1">
              <a:lnSpc>
                <a:spcPct val="100000"/>
              </a:lnSpc>
              <a:buFontTx/>
              <a:buNone/>
              <a:defRPr/>
            </a:pPr>
            <a:r>
              <a:rPr sz="1800" dirty="0" smtClean="0">
                <a:solidFill>
                  <a:schemeClr val="bg2">
                    <a:lumMod val="25000"/>
                  </a:schemeClr>
                </a:solidFill>
                <a:cs typeface="ＭＳ Ｐゴシック" charset="0"/>
              </a:rPr>
              <a:t>Group </a:t>
            </a:r>
            <a:r>
              <a:rPr sz="1800" dirty="0">
                <a:solidFill>
                  <a:schemeClr val="bg2">
                    <a:lumMod val="25000"/>
                  </a:schemeClr>
                </a:solidFill>
                <a:cs typeface="ＭＳ Ｐゴシック" charset="0"/>
              </a:rPr>
              <a:t>3 – Impacts from extreme events </a:t>
            </a:r>
            <a:r>
              <a:rPr sz="1100" dirty="0">
                <a:solidFill>
                  <a:schemeClr val="bg2">
                    <a:lumMod val="25000"/>
                  </a:schemeClr>
                </a:solidFill>
                <a:cs typeface="ＭＳ Ｐゴシック" charset="0"/>
              </a:rPr>
              <a:t>(chapter 4) </a:t>
            </a:r>
            <a:r>
              <a:rPr sz="1800" dirty="0">
                <a:solidFill>
                  <a:schemeClr val="bg2">
                    <a:lumMod val="25000"/>
                  </a:schemeClr>
                </a:solidFill>
                <a:cs typeface="ＭＳ Ｐゴシック" charset="0"/>
              </a:rPr>
              <a:t>	 </a:t>
            </a:r>
          </a:p>
          <a:p>
            <a:pPr marL="639762" indent="-533400" eaLnBrk="1" hangingPunct="1">
              <a:lnSpc>
                <a:spcPct val="100000"/>
              </a:lnSpc>
              <a:buFontTx/>
              <a:buNone/>
              <a:defRPr/>
            </a:pPr>
            <a:r>
              <a:rPr sz="1800" dirty="0">
                <a:solidFill>
                  <a:schemeClr val="bg2">
                    <a:lumMod val="25000"/>
                  </a:schemeClr>
                </a:solidFill>
                <a:cs typeface="ＭＳ Ｐゴシック" charset="0"/>
              </a:rPr>
              <a:t>Group 4 – Vector-borne disease impacts </a:t>
            </a:r>
            <a:r>
              <a:rPr sz="1100" dirty="0">
                <a:solidFill>
                  <a:schemeClr val="bg2">
                    <a:lumMod val="25000"/>
                  </a:schemeClr>
                </a:solidFill>
                <a:cs typeface="ＭＳ Ｐゴシック" charset="0"/>
              </a:rPr>
              <a:t>(chapter 5)</a:t>
            </a:r>
          </a:p>
          <a:p>
            <a:pPr marL="639762" indent="-533400" eaLnBrk="1" hangingPunct="1">
              <a:lnSpc>
                <a:spcPct val="100000"/>
              </a:lnSpc>
              <a:buFontTx/>
              <a:buNone/>
              <a:defRPr/>
            </a:pPr>
            <a:r>
              <a:rPr sz="1800" dirty="0">
                <a:solidFill>
                  <a:schemeClr val="bg2">
                    <a:lumMod val="25000"/>
                  </a:schemeClr>
                </a:solidFill>
                <a:cs typeface="ＭＳ Ｐゴシック" charset="0"/>
              </a:rPr>
              <a:t>Group 5 – Water-related impacts	 </a:t>
            </a:r>
            <a:r>
              <a:rPr sz="1100" dirty="0">
                <a:solidFill>
                  <a:schemeClr val="bg2">
                    <a:lumMod val="25000"/>
                  </a:schemeClr>
                </a:solidFill>
                <a:cs typeface="ＭＳ Ｐゴシック" charset="0"/>
              </a:rPr>
              <a:t>(chapter 6)</a:t>
            </a:r>
          </a:p>
          <a:p>
            <a:pPr marL="639762" indent="-533400" eaLnBrk="1" hangingPunct="1">
              <a:lnSpc>
                <a:spcPct val="100000"/>
              </a:lnSpc>
              <a:buFontTx/>
              <a:buNone/>
              <a:defRPr/>
            </a:pPr>
            <a:r>
              <a:rPr sz="1800" dirty="0">
                <a:solidFill>
                  <a:schemeClr val="bg2">
                    <a:lumMod val="25000"/>
                  </a:schemeClr>
                </a:solidFill>
                <a:cs typeface="ＭＳ Ｐゴシック" charset="0"/>
              </a:rPr>
              <a:t>Group 6 – Impacts to food </a:t>
            </a:r>
            <a:r>
              <a:rPr sz="1100" dirty="0">
                <a:solidFill>
                  <a:schemeClr val="bg2">
                    <a:lumMod val="25000"/>
                  </a:schemeClr>
                </a:solidFill>
                <a:cs typeface="ＭＳ Ｐゴシック" charset="0"/>
              </a:rPr>
              <a:t>(chapter 7)</a:t>
            </a:r>
          </a:p>
          <a:p>
            <a:pPr marL="639762" indent="-533400" eaLnBrk="1" hangingPunct="1">
              <a:lnSpc>
                <a:spcPct val="100000"/>
              </a:lnSpc>
              <a:buFontTx/>
              <a:buNone/>
              <a:defRPr/>
            </a:pPr>
            <a:r>
              <a:rPr sz="1800" dirty="0">
                <a:solidFill>
                  <a:schemeClr val="bg2">
                    <a:lumMod val="25000"/>
                  </a:schemeClr>
                </a:solidFill>
                <a:cs typeface="ＭＳ Ｐゴシック" charset="0"/>
              </a:rPr>
              <a:t>Group 7 – Impacts to mental health </a:t>
            </a:r>
            <a:r>
              <a:rPr sz="1100" dirty="0">
                <a:solidFill>
                  <a:schemeClr val="bg2">
                    <a:lumMod val="25000"/>
                  </a:schemeClr>
                </a:solidFill>
                <a:cs typeface="ＭＳ Ｐゴシック" charset="0"/>
              </a:rPr>
              <a:t>(chapter 8)</a:t>
            </a:r>
          </a:p>
          <a:p>
            <a:pPr marL="990600" lvl="1" indent="-533400" eaLnBrk="1" hangingPunct="1">
              <a:buFontTx/>
              <a:buNone/>
              <a:defRPr/>
            </a:pPr>
            <a:endParaRPr sz="2000" dirty="0">
              <a:solidFill>
                <a:schemeClr val="bg2">
                  <a:lumMod val="25000"/>
                </a:schemeClr>
              </a:solidFill>
              <a:cs typeface="ＭＳ Ｐゴシック" charset="0"/>
            </a:endParaRPr>
          </a:p>
          <a:p>
            <a:pPr marL="990600" lvl="1" indent="-533400" eaLnBrk="1" hangingPunct="1">
              <a:buFontTx/>
              <a:buNone/>
              <a:defRPr/>
            </a:pP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marL="0" indent="0" eaLnBrk="1" hangingPunct="1">
              <a:buFontTx/>
              <a:buNone/>
              <a:defRPr/>
            </a:pP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a:defRPr/>
            </a:pPr>
            <a:endParaRPr dirty="0"/>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738" y="1452563"/>
            <a:ext cx="3400425" cy="4465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149350"/>
            <a:ext cx="8196263" cy="4806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557306" y="541248"/>
            <a:ext cx="1525494" cy="4782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2F2B20">
                    <a:lumMod val="50000"/>
                  </a:srgbClr>
                </a:solidFill>
                <a:latin typeface="Arial"/>
              </a:rPr>
              <a:t>Climate Driver</a:t>
            </a:r>
            <a:endParaRPr lang="en-US" sz="1600" dirty="0">
              <a:solidFill>
                <a:srgbClr val="2F2B20">
                  <a:lumMod val="50000"/>
                </a:srgbClr>
              </a:solidFill>
              <a:latin typeface="Arial"/>
            </a:endParaRPr>
          </a:p>
        </p:txBody>
      </p:sp>
      <p:sp>
        <p:nvSpPr>
          <p:cNvPr id="15" name="Rectangle 14"/>
          <p:cNvSpPr/>
          <p:nvPr/>
        </p:nvSpPr>
        <p:spPr>
          <a:xfrm>
            <a:off x="2193834" y="1358154"/>
            <a:ext cx="1113879" cy="36554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2F2B20">
                    <a:lumMod val="50000"/>
                  </a:srgbClr>
                </a:solidFill>
                <a:latin typeface="Arial"/>
              </a:rPr>
              <a:t>Increased AIR</a:t>
            </a:r>
            <a:r>
              <a:rPr lang="en-US" sz="1050" dirty="0" smtClean="0">
                <a:solidFill>
                  <a:srgbClr val="2F2B20">
                    <a:lumMod val="50000"/>
                  </a:srgbClr>
                </a:solidFill>
                <a:latin typeface="Arial"/>
              </a:rPr>
              <a:t> temperatures</a:t>
            </a:r>
          </a:p>
        </p:txBody>
      </p:sp>
      <p:sp>
        <p:nvSpPr>
          <p:cNvPr id="16" name="Rectangle 15"/>
          <p:cNvSpPr/>
          <p:nvPr/>
        </p:nvSpPr>
        <p:spPr>
          <a:xfrm>
            <a:off x="2193834" y="3913520"/>
            <a:ext cx="1113879" cy="45426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smtClean="0">
              <a:solidFill>
                <a:srgbClr val="2F2B20">
                  <a:lumMod val="50000"/>
                </a:srgbClr>
              </a:solidFill>
              <a:latin typeface="Arial"/>
            </a:endParaRPr>
          </a:p>
          <a:p>
            <a:pPr algn="ctr"/>
            <a:r>
              <a:rPr lang="en-US" sz="1050" b="1" dirty="0" smtClean="0">
                <a:solidFill>
                  <a:srgbClr val="2F2B20">
                    <a:lumMod val="50000"/>
                  </a:srgbClr>
                </a:solidFill>
                <a:latin typeface="Arial"/>
              </a:rPr>
              <a:t>Increased </a:t>
            </a:r>
            <a:r>
              <a:rPr lang="en-US" sz="1050" dirty="0" smtClean="0">
                <a:solidFill>
                  <a:srgbClr val="2F2B20">
                    <a:lumMod val="50000"/>
                  </a:srgbClr>
                </a:solidFill>
                <a:latin typeface="Arial"/>
              </a:rPr>
              <a:t>precipitation</a:t>
            </a:r>
          </a:p>
          <a:p>
            <a:pPr algn="ctr"/>
            <a:endParaRPr lang="en-US" sz="1050" dirty="0">
              <a:solidFill>
                <a:srgbClr val="2F2B20">
                  <a:lumMod val="50000"/>
                </a:srgbClr>
              </a:solidFill>
              <a:latin typeface="Arial"/>
            </a:endParaRPr>
          </a:p>
        </p:txBody>
      </p:sp>
      <p:sp>
        <p:nvSpPr>
          <p:cNvPr id="17" name="Rectangle 16"/>
          <p:cNvSpPr/>
          <p:nvPr/>
        </p:nvSpPr>
        <p:spPr>
          <a:xfrm>
            <a:off x="2193833" y="2377669"/>
            <a:ext cx="1120869" cy="6364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2F2B20">
                    <a:lumMod val="50000"/>
                  </a:srgbClr>
                </a:solidFill>
                <a:latin typeface="Arial"/>
              </a:rPr>
              <a:t>Increased WATER </a:t>
            </a:r>
            <a:r>
              <a:rPr lang="en-US" sz="1050" dirty="0" smtClean="0">
                <a:solidFill>
                  <a:srgbClr val="2F2B20">
                    <a:lumMod val="50000"/>
                  </a:srgbClr>
                </a:solidFill>
                <a:latin typeface="Arial"/>
              </a:rPr>
              <a:t>temperatures</a:t>
            </a:r>
            <a:endParaRPr lang="en-US" sz="1050" dirty="0">
              <a:solidFill>
                <a:srgbClr val="2F2B20">
                  <a:lumMod val="50000"/>
                </a:srgbClr>
              </a:solidFill>
              <a:latin typeface="Arial"/>
            </a:endParaRPr>
          </a:p>
        </p:txBody>
      </p:sp>
      <p:sp>
        <p:nvSpPr>
          <p:cNvPr id="18" name="Rectangle 17"/>
          <p:cNvSpPr/>
          <p:nvPr/>
        </p:nvSpPr>
        <p:spPr>
          <a:xfrm>
            <a:off x="935475" y="4159877"/>
            <a:ext cx="1209427" cy="503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2F2B20">
                    <a:lumMod val="50000"/>
                  </a:srgbClr>
                </a:solidFill>
                <a:latin typeface="Arial"/>
              </a:rPr>
              <a:t>Changing Precipitation</a:t>
            </a:r>
            <a:endParaRPr lang="en-US" sz="1400" dirty="0">
              <a:solidFill>
                <a:srgbClr val="2F2B20">
                  <a:lumMod val="50000"/>
                </a:srgbClr>
              </a:solidFill>
              <a:latin typeface="Arial"/>
            </a:endParaRPr>
          </a:p>
        </p:txBody>
      </p:sp>
      <p:sp>
        <p:nvSpPr>
          <p:cNvPr id="19" name="Rectangle 18"/>
          <p:cNvSpPr/>
          <p:nvPr/>
        </p:nvSpPr>
        <p:spPr>
          <a:xfrm>
            <a:off x="982350" y="5762096"/>
            <a:ext cx="1134790" cy="7133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2F2B20">
                    <a:lumMod val="50000"/>
                  </a:srgbClr>
                </a:solidFill>
                <a:latin typeface="Arial"/>
              </a:rPr>
              <a:t>Changing weather patterns</a:t>
            </a:r>
          </a:p>
        </p:txBody>
      </p:sp>
      <p:sp>
        <p:nvSpPr>
          <p:cNvPr id="20" name="Rectangle 19"/>
          <p:cNvSpPr/>
          <p:nvPr/>
        </p:nvSpPr>
        <p:spPr>
          <a:xfrm>
            <a:off x="2173626" y="4535189"/>
            <a:ext cx="1113879" cy="4880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2F2B20">
                    <a:lumMod val="50000"/>
                  </a:srgbClr>
                </a:solidFill>
                <a:latin typeface="Arial"/>
              </a:rPr>
              <a:t>Decreased </a:t>
            </a:r>
            <a:r>
              <a:rPr lang="en-US" sz="1050" dirty="0" smtClean="0">
                <a:solidFill>
                  <a:srgbClr val="2F2B20">
                    <a:lumMod val="50000"/>
                  </a:srgbClr>
                </a:solidFill>
                <a:latin typeface="Arial"/>
              </a:rPr>
              <a:t>precipitation</a:t>
            </a:r>
            <a:endParaRPr lang="en-US" sz="1050" dirty="0">
              <a:solidFill>
                <a:srgbClr val="2F2B20">
                  <a:lumMod val="50000"/>
                </a:srgbClr>
              </a:solidFill>
              <a:latin typeface="Arial"/>
            </a:endParaRPr>
          </a:p>
        </p:txBody>
      </p:sp>
      <p:sp>
        <p:nvSpPr>
          <p:cNvPr id="21" name="Rectangle 20"/>
          <p:cNvSpPr/>
          <p:nvPr/>
        </p:nvSpPr>
        <p:spPr>
          <a:xfrm>
            <a:off x="887506" y="2177832"/>
            <a:ext cx="1229634" cy="488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2F2B20">
                    <a:lumMod val="50000"/>
                  </a:srgbClr>
                </a:solidFill>
                <a:latin typeface="Arial"/>
              </a:rPr>
              <a:t>Changing Temperature</a:t>
            </a:r>
            <a:endParaRPr lang="en-US" sz="1400" dirty="0">
              <a:solidFill>
                <a:srgbClr val="2F2B20">
                  <a:lumMod val="50000"/>
                </a:srgbClr>
              </a:solidFill>
              <a:latin typeface="Arial"/>
            </a:endParaRPr>
          </a:p>
        </p:txBody>
      </p:sp>
      <p:sp>
        <p:nvSpPr>
          <p:cNvPr id="22" name="Rectangle 21"/>
          <p:cNvSpPr/>
          <p:nvPr/>
        </p:nvSpPr>
        <p:spPr>
          <a:xfrm>
            <a:off x="2193834" y="5540441"/>
            <a:ext cx="1113879" cy="4880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2F2B20">
                    <a:lumMod val="50000"/>
                  </a:srgbClr>
                </a:solidFill>
                <a:latin typeface="Arial"/>
              </a:rPr>
              <a:t>Extreme weather events</a:t>
            </a:r>
          </a:p>
        </p:txBody>
      </p:sp>
      <p:sp>
        <p:nvSpPr>
          <p:cNvPr id="23" name="Rectangle 22"/>
          <p:cNvSpPr/>
          <p:nvPr/>
        </p:nvSpPr>
        <p:spPr>
          <a:xfrm>
            <a:off x="2230901" y="6163690"/>
            <a:ext cx="1096500" cy="6265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2F2B20">
                    <a:lumMod val="50000"/>
                  </a:srgbClr>
                </a:solidFill>
                <a:latin typeface="Arial"/>
              </a:rPr>
              <a:t>C</a:t>
            </a:r>
            <a:r>
              <a:rPr lang="en-US" sz="1050" dirty="0" smtClean="0">
                <a:solidFill>
                  <a:srgbClr val="2F2B20">
                    <a:lumMod val="50000"/>
                  </a:srgbClr>
                </a:solidFill>
                <a:latin typeface="Arial"/>
              </a:rPr>
              <a:t>hanges </a:t>
            </a:r>
            <a:r>
              <a:rPr lang="en-US" sz="1050" dirty="0">
                <a:solidFill>
                  <a:srgbClr val="2F2B20">
                    <a:lumMod val="50000"/>
                  </a:srgbClr>
                </a:solidFill>
                <a:latin typeface="Arial"/>
              </a:rPr>
              <a:t>in cloud cover, humidity, winds</a:t>
            </a:r>
          </a:p>
        </p:txBody>
      </p:sp>
      <p:sp>
        <p:nvSpPr>
          <p:cNvPr id="24" name="Rectangle 23"/>
          <p:cNvSpPr/>
          <p:nvPr/>
        </p:nvSpPr>
        <p:spPr>
          <a:xfrm>
            <a:off x="2193834" y="1866853"/>
            <a:ext cx="1113879" cy="40191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2F2B20">
                    <a:lumMod val="50000"/>
                  </a:srgbClr>
                </a:solidFill>
                <a:latin typeface="Arial"/>
              </a:rPr>
              <a:t>Decreased AIR </a:t>
            </a:r>
            <a:r>
              <a:rPr lang="en-US" sz="1050" dirty="0" smtClean="0">
                <a:solidFill>
                  <a:srgbClr val="2F2B20">
                    <a:lumMod val="50000"/>
                  </a:srgbClr>
                </a:solidFill>
                <a:latin typeface="Arial"/>
              </a:rPr>
              <a:t>temperatures</a:t>
            </a:r>
          </a:p>
        </p:txBody>
      </p:sp>
      <p:sp>
        <p:nvSpPr>
          <p:cNvPr id="25" name="Rectangle 24"/>
          <p:cNvSpPr/>
          <p:nvPr/>
        </p:nvSpPr>
        <p:spPr>
          <a:xfrm>
            <a:off x="2193833" y="3128706"/>
            <a:ext cx="1120869" cy="61356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rgbClr val="2F2B20">
                    <a:lumMod val="50000"/>
                  </a:srgbClr>
                </a:solidFill>
                <a:latin typeface="Arial"/>
              </a:rPr>
              <a:t>Decreased WATER </a:t>
            </a:r>
            <a:r>
              <a:rPr lang="en-US" sz="1050" dirty="0" smtClean="0">
                <a:solidFill>
                  <a:srgbClr val="2F2B20">
                    <a:lumMod val="50000"/>
                  </a:srgbClr>
                </a:solidFill>
                <a:latin typeface="Arial"/>
              </a:rPr>
              <a:t>temperatures</a:t>
            </a:r>
            <a:endParaRPr lang="en-US" sz="1050" dirty="0">
              <a:solidFill>
                <a:srgbClr val="2F2B20">
                  <a:lumMod val="50000"/>
                </a:srgbClr>
              </a:solidFill>
              <a:latin typeface="Aria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44" y="1866853"/>
            <a:ext cx="875369" cy="87171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26" y="4026305"/>
            <a:ext cx="798680" cy="75974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12" y="5784479"/>
            <a:ext cx="914418" cy="692672"/>
          </a:xfrm>
          <a:prstGeom prst="rect">
            <a:avLst/>
          </a:prstGeom>
        </p:spPr>
      </p:pic>
      <p:sp>
        <p:nvSpPr>
          <p:cNvPr id="29" name="Rectangle 28"/>
          <p:cNvSpPr/>
          <p:nvPr/>
        </p:nvSpPr>
        <p:spPr>
          <a:xfrm>
            <a:off x="4225032" y="604118"/>
            <a:ext cx="2150772" cy="384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2F2B20">
                    <a:lumMod val="50000"/>
                  </a:srgbClr>
                </a:solidFill>
                <a:latin typeface="Arial"/>
              </a:rPr>
              <a:t>Exposure pathway</a:t>
            </a:r>
            <a:endParaRPr lang="en-US" sz="1600" dirty="0">
              <a:solidFill>
                <a:srgbClr val="2F2B20">
                  <a:lumMod val="50000"/>
                </a:srgbClr>
              </a:solidFill>
              <a:latin typeface="Arial"/>
            </a:endParaRPr>
          </a:p>
        </p:txBody>
      </p:sp>
      <p:sp>
        <p:nvSpPr>
          <p:cNvPr id="30" name="Rectangle 29"/>
          <p:cNvSpPr/>
          <p:nvPr/>
        </p:nvSpPr>
        <p:spPr>
          <a:xfrm>
            <a:off x="3407435" y="1326641"/>
            <a:ext cx="2142463" cy="397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2F2B20">
                    <a:lumMod val="50000"/>
                  </a:srgbClr>
                </a:solidFill>
                <a:latin typeface="Arial"/>
              </a:rPr>
              <a:t>Environmental Condition</a:t>
            </a:r>
            <a:endParaRPr lang="en-US" sz="1400" dirty="0">
              <a:solidFill>
                <a:srgbClr val="2F2B20">
                  <a:lumMod val="50000"/>
                </a:srgbClr>
              </a:solidFill>
              <a:latin typeface="Arial"/>
            </a:endParaRPr>
          </a:p>
        </p:txBody>
      </p:sp>
      <p:sp>
        <p:nvSpPr>
          <p:cNvPr id="31" name="Rectangle 30"/>
          <p:cNvSpPr/>
          <p:nvPr/>
        </p:nvSpPr>
        <p:spPr>
          <a:xfrm>
            <a:off x="6196107" y="1338481"/>
            <a:ext cx="1070603" cy="397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2F2B20">
                    <a:lumMod val="50000"/>
                  </a:srgbClr>
                </a:solidFill>
                <a:latin typeface="Arial"/>
              </a:rPr>
              <a:t>Hazard</a:t>
            </a:r>
            <a:endParaRPr lang="en-US" sz="1400" dirty="0">
              <a:solidFill>
                <a:srgbClr val="2F2B20">
                  <a:lumMod val="50000"/>
                </a:srgbClr>
              </a:solidFill>
              <a:latin typeface="Arial"/>
            </a:endParaRPr>
          </a:p>
        </p:txBody>
      </p:sp>
      <p:cxnSp>
        <p:nvCxnSpPr>
          <p:cNvPr id="32" name="Straight Arrow Connector 31"/>
          <p:cNvCxnSpPr/>
          <p:nvPr/>
        </p:nvCxnSpPr>
        <p:spPr>
          <a:xfrm flipV="1">
            <a:off x="5653442" y="1522675"/>
            <a:ext cx="368026" cy="2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7189948" y="606545"/>
            <a:ext cx="1877635" cy="37953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2F2B20">
                    <a:lumMod val="50000"/>
                  </a:srgbClr>
                </a:solidFill>
                <a:latin typeface="Arial"/>
              </a:rPr>
              <a:t>Health Outcomes</a:t>
            </a:r>
            <a:endParaRPr lang="en-US" sz="1600" dirty="0">
              <a:solidFill>
                <a:srgbClr val="2F2B20">
                  <a:lumMod val="50000"/>
                </a:srgbClr>
              </a:solidFill>
              <a:latin typeface="Arial"/>
            </a:endParaRPr>
          </a:p>
        </p:txBody>
      </p:sp>
      <p:sp>
        <p:nvSpPr>
          <p:cNvPr id="34" name="Rectangle 33"/>
          <p:cNvSpPr/>
          <p:nvPr/>
        </p:nvSpPr>
        <p:spPr>
          <a:xfrm>
            <a:off x="3434934" y="3989813"/>
            <a:ext cx="1145617" cy="360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2F2B20"/>
                </a:solidFill>
                <a:latin typeface="Arial"/>
                <a:ea typeface="Osaka" charset="0"/>
                <a:cs typeface="Osaka" charset="0"/>
              </a:rPr>
              <a:t>Flooding</a:t>
            </a:r>
            <a:endParaRPr lang="en-US" sz="1600" dirty="0">
              <a:solidFill>
                <a:srgbClr val="2F2B20"/>
              </a:solidFill>
              <a:latin typeface="Arial"/>
            </a:endParaRPr>
          </a:p>
        </p:txBody>
      </p:sp>
      <p:sp>
        <p:nvSpPr>
          <p:cNvPr id="35" name="Rectangle 34"/>
          <p:cNvSpPr/>
          <p:nvPr/>
        </p:nvSpPr>
        <p:spPr>
          <a:xfrm>
            <a:off x="4982635" y="3836719"/>
            <a:ext cx="1701454" cy="5414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DFDCB7">
                    <a:lumMod val="25000"/>
                  </a:srgbClr>
                </a:solidFill>
                <a:latin typeface="Arial"/>
                <a:ea typeface="Osaka" charset="0"/>
                <a:cs typeface="Osaka" charset="0"/>
              </a:rPr>
              <a:t>I</a:t>
            </a:r>
            <a:r>
              <a:rPr lang="en-US" sz="1200" dirty="0" smtClean="0">
                <a:solidFill>
                  <a:srgbClr val="2F2B20"/>
                </a:solidFill>
                <a:latin typeface="Arial"/>
                <a:ea typeface="Osaka" charset="0"/>
                <a:cs typeface="Osaka" charset="0"/>
              </a:rPr>
              <a:t>ncrease in nutrient runoff</a:t>
            </a:r>
            <a:endParaRPr lang="en-US" sz="1200" dirty="0">
              <a:solidFill>
                <a:srgbClr val="2F2B20"/>
              </a:solidFill>
              <a:latin typeface="Arial"/>
            </a:endParaRPr>
          </a:p>
        </p:txBody>
      </p:sp>
      <p:cxnSp>
        <p:nvCxnSpPr>
          <p:cNvPr id="36" name="Straight Arrow Connector 35"/>
          <p:cNvCxnSpPr>
            <a:stCxn id="34" idx="3"/>
          </p:cNvCxnSpPr>
          <p:nvPr/>
        </p:nvCxnSpPr>
        <p:spPr>
          <a:xfrm>
            <a:off x="4580548" y="4170068"/>
            <a:ext cx="474052" cy="632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626270" y="3950227"/>
            <a:ext cx="1209122" cy="1415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1037"/>
          <p:cNvSpPr>
            <a:spLocks/>
          </p:cNvSpPr>
          <p:nvPr/>
        </p:nvSpPr>
        <p:spPr bwMode="auto">
          <a:xfrm>
            <a:off x="7883760" y="5320604"/>
            <a:ext cx="1260240" cy="656865"/>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r>
              <a:rPr lang="en-US" sz="1300" dirty="0" smtClean="0">
                <a:solidFill>
                  <a:srgbClr val="2F2B20">
                    <a:lumMod val="50000"/>
                  </a:srgbClr>
                </a:solidFill>
                <a:latin typeface="Arial" charset="0"/>
              </a:rPr>
              <a:t>Food-related Infection</a:t>
            </a:r>
            <a:endParaRPr lang="en-US" sz="1300" dirty="0">
              <a:solidFill>
                <a:srgbClr val="2F2B20">
                  <a:lumMod val="50000"/>
                </a:srgbClr>
              </a:solidFill>
              <a:latin typeface="Arial" charset="0"/>
            </a:endParaRPr>
          </a:p>
        </p:txBody>
      </p:sp>
      <p:sp>
        <p:nvSpPr>
          <p:cNvPr id="39" name="Freeform 1037"/>
          <p:cNvSpPr>
            <a:spLocks/>
          </p:cNvSpPr>
          <p:nvPr/>
        </p:nvSpPr>
        <p:spPr bwMode="auto">
          <a:xfrm>
            <a:off x="7883760" y="6146137"/>
            <a:ext cx="1260240" cy="593331"/>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r>
              <a:rPr lang="en-US" sz="1300" dirty="0" smtClean="0">
                <a:solidFill>
                  <a:srgbClr val="2F2B20">
                    <a:lumMod val="50000"/>
                  </a:srgbClr>
                </a:solidFill>
                <a:latin typeface="Arial" charset="0"/>
              </a:rPr>
              <a:t>Stress-related disorders</a:t>
            </a:r>
            <a:endParaRPr lang="en-US" sz="1300" dirty="0">
              <a:solidFill>
                <a:srgbClr val="2F2B20">
                  <a:lumMod val="50000"/>
                </a:srgbClr>
              </a:solidFill>
              <a:latin typeface="Arial" charset="0"/>
            </a:endParaRPr>
          </a:p>
        </p:txBody>
      </p:sp>
      <p:sp>
        <p:nvSpPr>
          <p:cNvPr id="40" name="Freeform 1037"/>
          <p:cNvSpPr>
            <a:spLocks/>
          </p:cNvSpPr>
          <p:nvPr/>
        </p:nvSpPr>
        <p:spPr bwMode="auto">
          <a:xfrm>
            <a:off x="7875138" y="4366149"/>
            <a:ext cx="1268865" cy="730784"/>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r>
              <a:rPr lang="en-US" sz="1300" dirty="0" smtClean="0">
                <a:solidFill>
                  <a:srgbClr val="2F2B20">
                    <a:lumMod val="50000"/>
                  </a:srgbClr>
                </a:solidFill>
                <a:latin typeface="Arial" charset="0"/>
              </a:rPr>
              <a:t>Drowning &amp; Injury</a:t>
            </a:r>
            <a:endParaRPr lang="en-US" sz="1300" dirty="0">
              <a:solidFill>
                <a:srgbClr val="2F2B20">
                  <a:lumMod val="50000"/>
                </a:srgbClr>
              </a:solidFill>
              <a:latin typeface="Arial" charset="0"/>
            </a:endParaRPr>
          </a:p>
        </p:txBody>
      </p:sp>
      <p:sp>
        <p:nvSpPr>
          <p:cNvPr id="41" name="Freeform 1037"/>
          <p:cNvSpPr>
            <a:spLocks/>
          </p:cNvSpPr>
          <p:nvPr/>
        </p:nvSpPr>
        <p:spPr bwMode="auto">
          <a:xfrm>
            <a:off x="8011492" y="2545177"/>
            <a:ext cx="967408" cy="621359"/>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r>
              <a:rPr lang="en-US" sz="1300" dirty="0" smtClean="0">
                <a:solidFill>
                  <a:srgbClr val="2F2B20">
                    <a:lumMod val="50000"/>
                  </a:srgbClr>
                </a:solidFill>
                <a:latin typeface="Arial" charset="0"/>
              </a:rPr>
              <a:t>Asthma &amp; Allergies </a:t>
            </a:r>
            <a:endParaRPr lang="en-US" sz="1300" dirty="0">
              <a:solidFill>
                <a:srgbClr val="2F2B20">
                  <a:lumMod val="50000"/>
                </a:srgbClr>
              </a:solidFill>
              <a:latin typeface="Arial" charset="0"/>
            </a:endParaRPr>
          </a:p>
        </p:txBody>
      </p:sp>
      <p:sp>
        <p:nvSpPr>
          <p:cNvPr id="42" name="Freeform 1037"/>
          <p:cNvSpPr>
            <a:spLocks/>
          </p:cNvSpPr>
          <p:nvPr/>
        </p:nvSpPr>
        <p:spPr bwMode="auto">
          <a:xfrm>
            <a:off x="7875134" y="3730390"/>
            <a:ext cx="1268866" cy="570679"/>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r>
              <a:rPr lang="en-US" sz="1300" dirty="0" smtClean="0">
                <a:solidFill>
                  <a:srgbClr val="2F2B20">
                    <a:lumMod val="50000"/>
                  </a:srgbClr>
                </a:solidFill>
                <a:latin typeface="Arial" charset="0"/>
              </a:rPr>
              <a:t>Water-related Infection </a:t>
            </a:r>
            <a:endParaRPr lang="en-US" sz="1300" dirty="0">
              <a:solidFill>
                <a:srgbClr val="2F2B20">
                  <a:lumMod val="50000"/>
                </a:srgbClr>
              </a:solidFill>
              <a:latin typeface="Arial" charset="0"/>
            </a:endParaRPr>
          </a:p>
        </p:txBody>
      </p:sp>
      <p:sp>
        <p:nvSpPr>
          <p:cNvPr id="43" name="Rectangle 42"/>
          <p:cNvSpPr/>
          <p:nvPr/>
        </p:nvSpPr>
        <p:spPr>
          <a:xfrm>
            <a:off x="4982637" y="3129524"/>
            <a:ext cx="1662819" cy="534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DFDCB7">
                    <a:lumMod val="25000"/>
                  </a:srgbClr>
                </a:solidFill>
                <a:latin typeface="Arial"/>
                <a:ea typeface="Osaka" charset="0"/>
                <a:cs typeface="Osaka" charset="0"/>
              </a:rPr>
              <a:t>High waters</a:t>
            </a:r>
            <a:endParaRPr lang="en-US" sz="1200" dirty="0">
              <a:solidFill>
                <a:srgbClr val="2F2B20"/>
              </a:solidFill>
              <a:latin typeface="Arial"/>
            </a:endParaRPr>
          </a:p>
        </p:txBody>
      </p:sp>
      <p:sp>
        <p:nvSpPr>
          <p:cNvPr id="44" name="Rectangle 43"/>
          <p:cNvSpPr/>
          <p:nvPr/>
        </p:nvSpPr>
        <p:spPr>
          <a:xfrm>
            <a:off x="4982635" y="2471415"/>
            <a:ext cx="1662821" cy="3889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DFDCB7">
                    <a:lumMod val="25000"/>
                  </a:srgbClr>
                </a:solidFill>
                <a:latin typeface="Arial"/>
                <a:ea typeface="Osaka" charset="0"/>
                <a:cs typeface="Osaka" charset="0"/>
              </a:rPr>
              <a:t>Increased mold</a:t>
            </a:r>
            <a:endParaRPr lang="en-US" sz="1200" dirty="0">
              <a:solidFill>
                <a:srgbClr val="2F2B20"/>
              </a:solidFill>
              <a:latin typeface="Arial"/>
            </a:endParaRPr>
          </a:p>
        </p:txBody>
      </p:sp>
      <p:cxnSp>
        <p:nvCxnSpPr>
          <p:cNvPr id="45" name="Straight Arrow Connector 44"/>
          <p:cNvCxnSpPr>
            <a:stCxn id="43" idx="3"/>
          </p:cNvCxnSpPr>
          <p:nvPr/>
        </p:nvCxnSpPr>
        <p:spPr>
          <a:xfrm>
            <a:off x="6645452" y="3396723"/>
            <a:ext cx="1243392" cy="273409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3" idx="3"/>
          </p:cNvCxnSpPr>
          <p:nvPr/>
        </p:nvCxnSpPr>
        <p:spPr>
          <a:xfrm>
            <a:off x="6645452" y="3396720"/>
            <a:ext cx="1286674" cy="1014821"/>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4" idx="3"/>
          </p:cNvCxnSpPr>
          <p:nvPr/>
        </p:nvCxnSpPr>
        <p:spPr>
          <a:xfrm>
            <a:off x="6645452" y="2665907"/>
            <a:ext cx="1349370" cy="151436"/>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955711" y="5125548"/>
            <a:ext cx="1728379" cy="434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DFDCB7">
                    <a:lumMod val="25000"/>
                  </a:srgbClr>
                </a:solidFill>
                <a:latin typeface="Arial"/>
                <a:ea typeface="Osaka" charset="0"/>
                <a:cs typeface="Osaka" charset="0"/>
              </a:rPr>
              <a:t>Contaminated water</a:t>
            </a:r>
            <a:endParaRPr lang="en-US" sz="1200" dirty="0">
              <a:solidFill>
                <a:srgbClr val="2F2B20"/>
              </a:solidFill>
              <a:latin typeface="Arial"/>
            </a:endParaRPr>
          </a:p>
        </p:txBody>
      </p:sp>
      <p:cxnSp>
        <p:nvCxnSpPr>
          <p:cNvPr id="49" name="Straight Arrow Connector 48"/>
          <p:cNvCxnSpPr>
            <a:stCxn id="48" idx="3"/>
          </p:cNvCxnSpPr>
          <p:nvPr/>
        </p:nvCxnSpPr>
        <p:spPr>
          <a:xfrm>
            <a:off x="6684088" y="5342844"/>
            <a:ext cx="1204756" cy="309933"/>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8" idx="3"/>
          </p:cNvCxnSpPr>
          <p:nvPr/>
        </p:nvCxnSpPr>
        <p:spPr>
          <a:xfrm flipV="1">
            <a:off x="6684088" y="4026305"/>
            <a:ext cx="1187506" cy="1316539"/>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4486371" y="4353366"/>
            <a:ext cx="417694" cy="94317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44" idx="1"/>
          </p:cNvCxnSpPr>
          <p:nvPr/>
        </p:nvCxnSpPr>
        <p:spPr>
          <a:xfrm flipV="1">
            <a:off x="4552351" y="2665907"/>
            <a:ext cx="430280" cy="1313543"/>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43" idx="1"/>
          </p:cNvCxnSpPr>
          <p:nvPr/>
        </p:nvCxnSpPr>
        <p:spPr>
          <a:xfrm flipV="1">
            <a:off x="4538015" y="3396721"/>
            <a:ext cx="444618" cy="654131"/>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4955709" y="4503341"/>
            <a:ext cx="1728380" cy="4639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DFDCB7">
                    <a:lumMod val="25000"/>
                  </a:srgbClr>
                </a:solidFill>
                <a:latin typeface="Arial"/>
                <a:ea typeface="Osaka" charset="0"/>
                <a:cs typeface="Osaka" charset="0"/>
              </a:rPr>
              <a:t>Disruptions to infrastructure</a:t>
            </a:r>
            <a:endParaRPr lang="en-US" sz="1200" dirty="0">
              <a:solidFill>
                <a:srgbClr val="2F2B20"/>
              </a:solidFill>
              <a:latin typeface="Arial"/>
            </a:endParaRPr>
          </a:p>
        </p:txBody>
      </p:sp>
      <p:cxnSp>
        <p:nvCxnSpPr>
          <p:cNvPr id="55" name="Straight Arrow Connector 54"/>
          <p:cNvCxnSpPr>
            <a:stCxn id="54" idx="3"/>
          </p:cNvCxnSpPr>
          <p:nvPr/>
        </p:nvCxnSpPr>
        <p:spPr>
          <a:xfrm>
            <a:off x="6684093" y="4735331"/>
            <a:ext cx="1187505" cy="701644"/>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4" idx="3"/>
            <a:endCxn id="39" idx="0"/>
          </p:cNvCxnSpPr>
          <p:nvPr/>
        </p:nvCxnSpPr>
        <p:spPr>
          <a:xfrm>
            <a:off x="6645456" y="2665907"/>
            <a:ext cx="1238307" cy="3480231"/>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4" idx="3"/>
          </p:cNvCxnSpPr>
          <p:nvPr/>
        </p:nvCxnSpPr>
        <p:spPr>
          <a:xfrm>
            <a:off x="6684093" y="4735331"/>
            <a:ext cx="1248037" cy="1496095"/>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3509320" y="5899983"/>
            <a:ext cx="3873177" cy="523220"/>
          </a:xfrm>
          <a:prstGeom prst="rect">
            <a:avLst/>
          </a:prstGeom>
        </p:spPr>
        <p:txBody>
          <a:bodyPr wrap="square">
            <a:spAutoFit/>
          </a:bodyPr>
          <a:lstStyle/>
          <a:p>
            <a:r>
              <a:rPr lang="en-US" sz="1400" b="1" dirty="0" smtClean="0">
                <a:solidFill>
                  <a:srgbClr val="2F2B20"/>
                </a:solidFill>
                <a:latin typeface="Arial"/>
              </a:rPr>
              <a:t>One environmental condition can lead to multiple health outcomes</a:t>
            </a:r>
            <a:endParaRPr lang="en-US" sz="1400" b="1" dirty="0">
              <a:solidFill>
                <a:srgbClr val="2F2B20"/>
              </a:solidFill>
              <a:latin typeface="Arial"/>
            </a:endParaRPr>
          </a:p>
        </p:txBody>
      </p:sp>
    </p:spTree>
    <p:extLst>
      <p:ext uri="{BB962C8B-B14F-4D97-AF65-F5344CB8AC3E}">
        <p14:creationId xmlns:p14="http://schemas.microsoft.com/office/powerpoint/2010/main" val="818456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8826" y="879911"/>
            <a:ext cx="1044756" cy="4782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50000"/>
                  </a:schemeClr>
                </a:solidFill>
              </a:rPr>
              <a:t>Climate Driver</a:t>
            </a:r>
            <a:endParaRPr lang="en-US" sz="1400" dirty="0">
              <a:solidFill>
                <a:schemeClr val="tx1">
                  <a:lumMod val="50000"/>
                </a:schemeClr>
              </a:solidFill>
            </a:endParaRPr>
          </a:p>
        </p:txBody>
      </p:sp>
      <p:sp>
        <p:nvSpPr>
          <p:cNvPr id="15" name="Rectangle 14"/>
          <p:cNvSpPr/>
          <p:nvPr/>
        </p:nvSpPr>
        <p:spPr>
          <a:xfrm>
            <a:off x="1470671" y="1312998"/>
            <a:ext cx="1113879" cy="5895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lumMod val="50000"/>
                  </a:schemeClr>
                </a:solidFill>
              </a:rPr>
              <a:t>Increased AIR</a:t>
            </a:r>
            <a:r>
              <a:rPr lang="en-US" sz="1050" dirty="0" smtClean="0">
                <a:solidFill>
                  <a:schemeClr val="tx1">
                    <a:lumMod val="50000"/>
                  </a:schemeClr>
                </a:solidFill>
              </a:rPr>
              <a:t> temperatures</a:t>
            </a:r>
          </a:p>
        </p:txBody>
      </p:sp>
      <p:sp>
        <p:nvSpPr>
          <p:cNvPr id="16" name="Rectangle 15"/>
          <p:cNvSpPr/>
          <p:nvPr/>
        </p:nvSpPr>
        <p:spPr>
          <a:xfrm>
            <a:off x="1414179" y="3396484"/>
            <a:ext cx="1113879" cy="45426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smtClean="0">
              <a:solidFill>
                <a:schemeClr val="tx1">
                  <a:lumMod val="50000"/>
                </a:schemeClr>
              </a:solidFill>
            </a:endParaRPr>
          </a:p>
          <a:p>
            <a:pPr algn="ctr"/>
            <a:r>
              <a:rPr lang="en-US" sz="1050" b="1" dirty="0" smtClean="0">
                <a:solidFill>
                  <a:schemeClr val="tx1">
                    <a:lumMod val="50000"/>
                  </a:schemeClr>
                </a:solidFill>
              </a:rPr>
              <a:t>Increased </a:t>
            </a:r>
            <a:r>
              <a:rPr lang="en-US" sz="1050" dirty="0" smtClean="0">
                <a:solidFill>
                  <a:schemeClr val="tx1">
                    <a:lumMod val="50000"/>
                  </a:schemeClr>
                </a:solidFill>
              </a:rPr>
              <a:t>precipitation</a:t>
            </a:r>
          </a:p>
          <a:p>
            <a:pPr algn="ctr"/>
            <a:endParaRPr lang="en-US" sz="1050" dirty="0">
              <a:solidFill>
                <a:schemeClr val="tx1">
                  <a:lumMod val="50000"/>
                </a:schemeClr>
              </a:solidFill>
            </a:endParaRPr>
          </a:p>
        </p:txBody>
      </p:sp>
      <p:sp>
        <p:nvSpPr>
          <p:cNvPr id="17" name="Rectangle 16"/>
          <p:cNvSpPr/>
          <p:nvPr/>
        </p:nvSpPr>
        <p:spPr>
          <a:xfrm>
            <a:off x="1470671" y="2061172"/>
            <a:ext cx="1113879" cy="4880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lumMod val="50000"/>
                  </a:schemeClr>
                </a:solidFill>
              </a:rPr>
              <a:t>Increased WATER </a:t>
            </a:r>
            <a:r>
              <a:rPr lang="en-US" sz="1050" dirty="0" smtClean="0">
                <a:solidFill>
                  <a:schemeClr val="tx1">
                    <a:lumMod val="50000"/>
                  </a:schemeClr>
                </a:solidFill>
              </a:rPr>
              <a:t>temperatures</a:t>
            </a:r>
            <a:endParaRPr lang="en-US" sz="1050" dirty="0">
              <a:solidFill>
                <a:schemeClr val="tx1">
                  <a:lumMod val="50000"/>
                </a:schemeClr>
              </a:solidFill>
            </a:endParaRPr>
          </a:p>
        </p:txBody>
      </p:sp>
      <p:sp>
        <p:nvSpPr>
          <p:cNvPr id="18" name="Rectangle 17"/>
          <p:cNvSpPr/>
          <p:nvPr/>
        </p:nvSpPr>
        <p:spPr>
          <a:xfrm>
            <a:off x="18609" y="3876014"/>
            <a:ext cx="1209427" cy="503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50000"/>
                  </a:schemeClr>
                </a:solidFill>
              </a:rPr>
              <a:t>Changing Precipitation</a:t>
            </a:r>
            <a:endParaRPr lang="en-US" sz="1400" dirty="0">
              <a:solidFill>
                <a:schemeClr val="tx1">
                  <a:lumMod val="50000"/>
                </a:schemeClr>
              </a:solidFill>
            </a:endParaRPr>
          </a:p>
        </p:txBody>
      </p:sp>
      <p:sp>
        <p:nvSpPr>
          <p:cNvPr id="19" name="Rectangle 18"/>
          <p:cNvSpPr/>
          <p:nvPr/>
        </p:nvSpPr>
        <p:spPr>
          <a:xfrm>
            <a:off x="18609" y="5540441"/>
            <a:ext cx="1134790" cy="7133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50000"/>
                  </a:schemeClr>
                </a:solidFill>
              </a:rPr>
              <a:t>Changing weather patterns</a:t>
            </a:r>
          </a:p>
        </p:txBody>
      </p:sp>
      <p:sp>
        <p:nvSpPr>
          <p:cNvPr id="20" name="Rectangle 19"/>
          <p:cNvSpPr/>
          <p:nvPr/>
        </p:nvSpPr>
        <p:spPr>
          <a:xfrm>
            <a:off x="1449036" y="3992342"/>
            <a:ext cx="1113879" cy="4880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lumMod val="50000"/>
                  </a:schemeClr>
                </a:solidFill>
              </a:rPr>
              <a:t>Decreased </a:t>
            </a:r>
            <a:r>
              <a:rPr lang="en-US" sz="1050" dirty="0" smtClean="0">
                <a:solidFill>
                  <a:schemeClr val="tx1">
                    <a:lumMod val="50000"/>
                  </a:schemeClr>
                </a:solidFill>
              </a:rPr>
              <a:t>precipitation</a:t>
            </a:r>
            <a:endParaRPr lang="en-US" sz="1050" dirty="0">
              <a:solidFill>
                <a:schemeClr val="tx1">
                  <a:lumMod val="50000"/>
                </a:schemeClr>
              </a:solidFill>
            </a:endParaRPr>
          </a:p>
        </p:txBody>
      </p:sp>
      <p:sp>
        <p:nvSpPr>
          <p:cNvPr id="21" name="Rectangle 20"/>
          <p:cNvSpPr/>
          <p:nvPr/>
        </p:nvSpPr>
        <p:spPr>
          <a:xfrm>
            <a:off x="88826" y="2271810"/>
            <a:ext cx="1229634" cy="4880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50000"/>
                  </a:schemeClr>
                </a:solidFill>
              </a:rPr>
              <a:t>Changing Temperature</a:t>
            </a:r>
            <a:endParaRPr lang="en-US" sz="1400" dirty="0">
              <a:solidFill>
                <a:schemeClr val="tx1">
                  <a:lumMod val="50000"/>
                </a:schemeClr>
              </a:solidFill>
            </a:endParaRPr>
          </a:p>
        </p:txBody>
      </p:sp>
      <p:sp>
        <p:nvSpPr>
          <p:cNvPr id="22" name="Rectangle 21"/>
          <p:cNvSpPr/>
          <p:nvPr/>
        </p:nvSpPr>
        <p:spPr>
          <a:xfrm>
            <a:off x="1449036" y="5339891"/>
            <a:ext cx="1113879" cy="4880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lumMod val="50000"/>
                  </a:schemeClr>
                </a:solidFill>
              </a:rPr>
              <a:t>Extreme weather events</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19" y="1326642"/>
            <a:ext cx="875369" cy="87171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09" y="2933475"/>
            <a:ext cx="798680" cy="759744"/>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95" y="4533606"/>
            <a:ext cx="914418" cy="692672"/>
          </a:xfrm>
          <a:prstGeom prst="rect">
            <a:avLst/>
          </a:prstGeom>
        </p:spPr>
      </p:pic>
      <p:sp>
        <p:nvSpPr>
          <p:cNvPr id="29" name="Rectangle 28"/>
          <p:cNvSpPr/>
          <p:nvPr/>
        </p:nvSpPr>
        <p:spPr>
          <a:xfrm>
            <a:off x="3570863" y="197462"/>
            <a:ext cx="2150772" cy="384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lumMod val="50000"/>
                  </a:schemeClr>
                </a:solidFill>
              </a:rPr>
              <a:t>Exposure pathway</a:t>
            </a:r>
            <a:endParaRPr lang="en-US" sz="1400" dirty="0">
              <a:solidFill>
                <a:schemeClr val="tx1">
                  <a:lumMod val="50000"/>
                </a:schemeClr>
              </a:solidFill>
            </a:endParaRPr>
          </a:p>
        </p:txBody>
      </p:sp>
      <p:sp>
        <p:nvSpPr>
          <p:cNvPr id="33" name="Rectangle 32"/>
          <p:cNvSpPr/>
          <p:nvPr/>
        </p:nvSpPr>
        <p:spPr>
          <a:xfrm>
            <a:off x="7066626" y="196569"/>
            <a:ext cx="1877635" cy="37953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lumMod val="50000"/>
                  </a:schemeClr>
                </a:solidFill>
              </a:rPr>
              <a:t>Health Outcomes</a:t>
            </a:r>
            <a:endParaRPr lang="en-US" sz="1600" dirty="0">
              <a:solidFill>
                <a:schemeClr val="tx1">
                  <a:lumMod val="50000"/>
                </a:schemeClr>
              </a:solidFill>
            </a:endParaRPr>
          </a:p>
        </p:txBody>
      </p:sp>
      <p:cxnSp>
        <p:nvCxnSpPr>
          <p:cNvPr id="59" name="Straight Arrow Connector 58"/>
          <p:cNvCxnSpPr/>
          <p:nvPr/>
        </p:nvCxnSpPr>
        <p:spPr>
          <a:xfrm>
            <a:off x="2514712" y="3952831"/>
            <a:ext cx="501028" cy="283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65" idx="3"/>
          </p:cNvCxnSpPr>
          <p:nvPr/>
        </p:nvCxnSpPr>
        <p:spPr>
          <a:xfrm>
            <a:off x="4189931" y="3676805"/>
            <a:ext cx="1125165" cy="132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p:cNvCxnSpPr>
            <a:stCxn id="65" idx="3"/>
          </p:cNvCxnSpPr>
          <p:nvPr/>
        </p:nvCxnSpPr>
        <p:spPr>
          <a:xfrm flipV="1">
            <a:off x="4189931" y="2911573"/>
            <a:ext cx="1134258" cy="765232"/>
          </a:xfrm>
          <a:prstGeom prst="curvedConnector3">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p:cNvCxnSpPr>
            <a:stCxn id="86" idx="3"/>
          </p:cNvCxnSpPr>
          <p:nvPr/>
        </p:nvCxnSpPr>
        <p:spPr>
          <a:xfrm>
            <a:off x="4276427" y="3154296"/>
            <a:ext cx="1041998" cy="436364"/>
          </a:xfrm>
          <a:prstGeom prst="curvedConnector3">
            <a:avLst>
              <a:gd name="adj1" fmla="val 50000"/>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029087" y="3465817"/>
            <a:ext cx="1160844" cy="4219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ea typeface="Osaka" charset="0"/>
                <a:cs typeface="Osaka" charset="0"/>
              </a:rPr>
              <a:t>Flooding</a:t>
            </a:r>
            <a:endParaRPr lang="en-US" sz="1200" dirty="0">
              <a:solidFill>
                <a:schemeClr val="tx1">
                  <a:lumMod val="50000"/>
                </a:schemeClr>
              </a:solidFill>
            </a:endParaRPr>
          </a:p>
        </p:txBody>
      </p:sp>
      <p:sp>
        <p:nvSpPr>
          <p:cNvPr id="66" name="Rectangle 65"/>
          <p:cNvSpPr/>
          <p:nvPr/>
        </p:nvSpPr>
        <p:spPr>
          <a:xfrm>
            <a:off x="3029086" y="1134359"/>
            <a:ext cx="1247341" cy="51207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cs typeface="ＭＳ Ｐゴシック" charset="0"/>
                <a:sym typeface="Symbol" charset="0"/>
              </a:rPr>
              <a:t>Elevated </a:t>
            </a:r>
            <a:r>
              <a:rPr lang="en-US" sz="1200" dirty="0">
                <a:solidFill>
                  <a:schemeClr val="tx1">
                    <a:lumMod val="50000"/>
                  </a:schemeClr>
                </a:solidFill>
                <a:cs typeface="ＭＳ Ｐゴシック" charset="0"/>
                <a:sym typeface="Symbol" charset="0"/>
              </a:rPr>
              <a:t>air temperature</a:t>
            </a:r>
          </a:p>
        </p:txBody>
      </p:sp>
      <p:cxnSp>
        <p:nvCxnSpPr>
          <p:cNvPr id="67" name="Straight Arrow Connector 66"/>
          <p:cNvCxnSpPr>
            <a:endCxn id="66" idx="1"/>
          </p:cNvCxnSpPr>
          <p:nvPr/>
        </p:nvCxnSpPr>
        <p:spPr>
          <a:xfrm flipV="1">
            <a:off x="2547988" y="1390398"/>
            <a:ext cx="481098" cy="1579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66" idx="3"/>
          </p:cNvCxnSpPr>
          <p:nvPr/>
        </p:nvCxnSpPr>
        <p:spPr>
          <a:xfrm>
            <a:off x="4276427" y="1390398"/>
            <a:ext cx="1041220" cy="1085482"/>
          </a:xfrm>
          <a:prstGeom prst="curvedConnector3">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6" idx="3"/>
          </p:cNvCxnSpPr>
          <p:nvPr/>
        </p:nvCxnSpPr>
        <p:spPr>
          <a:xfrm flipV="1">
            <a:off x="4276427" y="1136151"/>
            <a:ext cx="1027875" cy="2542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endCxn id="71" idx="1"/>
          </p:cNvCxnSpPr>
          <p:nvPr/>
        </p:nvCxnSpPr>
        <p:spPr>
          <a:xfrm flipV="1">
            <a:off x="2558825" y="4252427"/>
            <a:ext cx="485847" cy="1273651"/>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044672" y="4041439"/>
            <a:ext cx="1145259" cy="4219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ea typeface="Osaka" charset="0"/>
                <a:cs typeface="Osaka" charset="0"/>
              </a:rPr>
              <a:t>Drought</a:t>
            </a:r>
            <a:endParaRPr lang="en-US" sz="1200" dirty="0">
              <a:solidFill>
                <a:schemeClr val="tx1">
                  <a:lumMod val="50000"/>
                </a:schemeClr>
              </a:solidFill>
            </a:endParaRPr>
          </a:p>
        </p:txBody>
      </p:sp>
      <p:cxnSp>
        <p:nvCxnSpPr>
          <p:cNvPr id="72" name="Straight Arrow Connector 71"/>
          <p:cNvCxnSpPr/>
          <p:nvPr/>
        </p:nvCxnSpPr>
        <p:spPr>
          <a:xfrm>
            <a:off x="2370586" y="4449754"/>
            <a:ext cx="722083" cy="4794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042432" y="4612776"/>
            <a:ext cx="1147499" cy="42048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ea typeface="Osaka" charset="0"/>
                <a:cs typeface="Osaka" charset="0"/>
              </a:rPr>
              <a:t>Wildfires &amp; smoke</a:t>
            </a:r>
            <a:endParaRPr lang="en-US" sz="1200" dirty="0">
              <a:solidFill>
                <a:schemeClr val="tx1">
                  <a:lumMod val="50000"/>
                </a:schemeClr>
              </a:solidFill>
            </a:endParaRPr>
          </a:p>
        </p:txBody>
      </p:sp>
      <p:cxnSp>
        <p:nvCxnSpPr>
          <p:cNvPr id="75" name="Straight Arrow Connector 74"/>
          <p:cNvCxnSpPr>
            <a:stCxn id="66" idx="3"/>
          </p:cNvCxnSpPr>
          <p:nvPr/>
        </p:nvCxnSpPr>
        <p:spPr>
          <a:xfrm flipV="1">
            <a:off x="4276427" y="1348022"/>
            <a:ext cx="1028006" cy="42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p:cNvCxnSpPr>
            <a:stCxn id="71" idx="3"/>
          </p:cNvCxnSpPr>
          <p:nvPr/>
        </p:nvCxnSpPr>
        <p:spPr>
          <a:xfrm>
            <a:off x="4189931" y="4252427"/>
            <a:ext cx="1136674" cy="386772"/>
          </a:xfrm>
          <a:prstGeom prst="curvedConnector3">
            <a:avLst>
              <a:gd name="adj1" fmla="val 50000"/>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3023208" y="1719303"/>
            <a:ext cx="1253220" cy="51207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cs typeface="ＭＳ Ｐゴシック" charset="0"/>
                <a:sym typeface="Symbol" charset="0"/>
              </a:rPr>
              <a:t>Longer growing season</a:t>
            </a:r>
            <a:endParaRPr lang="en-US" sz="1200" dirty="0">
              <a:solidFill>
                <a:schemeClr val="tx1">
                  <a:lumMod val="50000"/>
                </a:schemeClr>
              </a:solidFill>
              <a:cs typeface="ＭＳ Ｐゴシック" charset="0"/>
              <a:sym typeface="Symbol" charset="0"/>
            </a:endParaRPr>
          </a:p>
        </p:txBody>
      </p:sp>
      <p:cxnSp>
        <p:nvCxnSpPr>
          <p:cNvPr id="80" name="Straight Arrow Connector 79"/>
          <p:cNvCxnSpPr/>
          <p:nvPr/>
        </p:nvCxnSpPr>
        <p:spPr>
          <a:xfrm>
            <a:off x="4276427" y="2155696"/>
            <a:ext cx="1050178" cy="24835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5" idx="3"/>
            <a:endCxn id="79" idx="1"/>
          </p:cNvCxnSpPr>
          <p:nvPr/>
        </p:nvCxnSpPr>
        <p:spPr>
          <a:xfrm>
            <a:off x="2584550" y="1607785"/>
            <a:ext cx="438658" cy="3675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endCxn id="73" idx="1"/>
          </p:cNvCxnSpPr>
          <p:nvPr/>
        </p:nvCxnSpPr>
        <p:spPr>
          <a:xfrm>
            <a:off x="2534642" y="4183048"/>
            <a:ext cx="507790" cy="6399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3" idx="3"/>
          </p:cNvCxnSpPr>
          <p:nvPr/>
        </p:nvCxnSpPr>
        <p:spPr>
          <a:xfrm flipV="1">
            <a:off x="4189931" y="1902571"/>
            <a:ext cx="1114502" cy="29204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3035316" y="5210178"/>
            <a:ext cx="1154615" cy="42048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ea typeface="Osaka" charset="0"/>
                <a:cs typeface="Osaka" charset="0"/>
              </a:rPr>
              <a:t>Hurricanes and storms</a:t>
            </a:r>
            <a:endParaRPr lang="en-US" sz="1200" dirty="0">
              <a:solidFill>
                <a:schemeClr val="tx1">
                  <a:lumMod val="50000"/>
                </a:schemeClr>
              </a:solidFill>
            </a:endParaRPr>
          </a:p>
        </p:txBody>
      </p:sp>
      <p:cxnSp>
        <p:nvCxnSpPr>
          <p:cNvPr id="85" name="Straight Arrow Connector 84"/>
          <p:cNvCxnSpPr>
            <a:endCxn id="84" idx="1"/>
          </p:cNvCxnSpPr>
          <p:nvPr/>
        </p:nvCxnSpPr>
        <p:spPr>
          <a:xfrm flipV="1">
            <a:off x="2584550" y="5420420"/>
            <a:ext cx="450766" cy="276400"/>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3019468" y="2944054"/>
            <a:ext cx="1256959" cy="42048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rPr>
              <a:t>Earlier spring</a:t>
            </a:r>
            <a:endParaRPr lang="en-US" sz="1200" dirty="0">
              <a:solidFill>
                <a:schemeClr val="tx1">
                  <a:lumMod val="50000"/>
                </a:schemeClr>
              </a:solidFill>
            </a:endParaRPr>
          </a:p>
        </p:txBody>
      </p:sp>
      <p:cxnSp>
        <p:nvCxnSpPr>
          <p:cNvPr id="87" name="Straight Arrow Connector 86"/>
          <p:cNvCxnSpPr/>
          <p:nvPr/>
        </p:nvCxnSpPr>
        <p:spPr>
          <a:xfrm>
            <a:off x="2582845" y="2124308"/>
            <a:ext cx="467840" cy="14201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84" idx="3"/>
          </p:cNvCxnSpPr>
          <p:nvPr/>
        </p:nvCxnSpPr>
        <p:spPr>
          <a:xfrm flipV="1">
            <a:off x="4189931" y="5193164"/>
            <a:ext cx="1122528" cy="2272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4189931" y="4929244"/>
            <a:ext cx="1122528" cy="263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2481896" y="2515847"/>
            <a:ext cx="594090" cy="15028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86" idx="3"/>
          </p:cNvCxnSpPr>
          <p:nvPr/>
        </p:nvCxnSpPr>
        <p:spPr>
          <a:xfrm>
            <a:off x="4276427" y="3154296"/>
            <a:ext cx="1050178" cy="14849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3045204" y="2330277"/>
            <a:ext cx="1231224" cy="51207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cs typeface="ＭＳ Ｐゴシック" charset="0"/>
                <a:sym typeface="Symbol" charset="0"/>
              </a:rPr>
              <a:t>Elevated water temperature</a:t>
            </a:r>
            <a:endParaRPr lang="en-US" sz="1200" dirty="0">
              <a:solidFill>
                <a:schemeClr val="tx1">
                  <a:lumMod val="50000"/>
                </a:schemeClr>
              </a:solidFill>
              <a:cs typeface="ＭＳ Ｐゴシック" charset="0"/>
              <a:sym typeface="Symbol" charset="0"/>
            </a:endParaRPr>
          </a:p>
        </p:txBody>
      </p:sp>
      <p:cxnSp>
        <p:nvCxnSpPr>
          <p:cNvPr id="95" name="Straight Arrow Connector 94"/>
          <p:cNvCxnSpPr>
            <a:endCxn id="94" idx="1"/>
          </p:cNvCxnSpPr>
          <p:nvPr/>
        </p:nvCxnSpPr>
        <p:spPr>
          <a:xfrm>
            <a:off x="2528058" y="2340233"/>
            <a:ext cx="517146" cy="2460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94" idx="3"/>
          </p:cNvCxnSpPr>
          <p:nvPr/>
        </p:nvCxnSpPr>
        <p:spPr>
          <a:xfrm flipV="1">
            <a:off x="4276428" y="2475880"/>
            <a:ext cx="1041219" cy="1104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94" idx="3"/>
          </p:cNvCxnSpPr>
          <p:nvPr/>
        </p:nvCxnSpPr>
        <p:spPr>
          <a:xfrm>
            <a:off x="4276428" y="2586316"/>
            <a:ext cx="1078929" cy="38454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66" idx="3"/>
          </p:cNvCxnSpPr>
          <p:nvPr/>
        </p:nvCxnSpPr>
        <p:spPr>
          <a:xfrm>
            <a:off x="4276427" y="1390398"/>
            <a:ext cx="1078930" cy="4843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71" idx="3"/>
          </p:cNvCxnSpPr>
          <p:nvPr/>
        </p:nvCxnSpPr>
        <p:spPr>
          <a:xfrm flipV="1">
            <a:off x="4189931" y="4107905"/>
            <a:ext cx="1134515" cy="144522"/>
          </a:xfrm>
          <a:prstGeom prst="straightConnector1">
            <a:avLst/>
          </a:prstGeom>
          <a:ln>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2" name="Freeform 1037"/>
          <p:cNvSpPr>
            <a:spLocks/>
          </p:cNvSpPr>
          <p:nvPr/>
        </p:nvSpPr>
        <p:spPr bwMode="auto">
          <a:xfrm>
            <a:off x="7722973" y="4984897"/>
            <a:ext cx="1309816" cy="460509"/>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ctr" anchorCtr="0" compatLnSpc="1">
            <a:prstTxWarp prst="textNoShape">
              <a:avLst/>
            </a:prstTxWarp>
          </a:bodyPr>
          <a:lstStyle/>
          <a:p>
            <a:r>
              <a:rPr lang="en-US" sz="1300" dirty="0" smtClean="0">
                <a:solidFill>
                  <a:schemeClr val="tx1">
                    <a:lumMod val="50000"/>
                  </a:schemeClr>
                </a:solidFill>
              </a:rPr>
              <a:t>Food-related Infection</a:t>
            </a:r>
            <a:endParaRPr lang="en-US" sz="1300" dirty="0">
              <a:solidFill>
                <a:schemeClr val="tx1">
                  <a:lumMod val="50000"/>
                </a:schemeClr>
              </a:solidFill>
            </a:endParaRPr>
          </a:p>
        </p:txBody>
      </p:sp>
      <p:sp>
        <p:nvSpPr>
          <p:cNvPr id="163" name="Freeform 1037"/>
          <p:cNvSpPr>
            <a:spLocks/>
          </p:cNvSpPr>
          <p:nvPr/>
        </p:nvSpPr>
        <p:spPr bwMode="auto">
          <a:xfrm>
            <a:off x="7722973" y="5586357"/>
            <a:ext cx="1292398" cy="546718"/>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t" anchorCtr="0" compatLnSpc="1">
            <a:prstTxWarp prst="textNoShape">
              <a:avLst/>
            </a:prstTxWarp>
          </a:bodyPr>
          <a:lstStyle/>
          <a:p>
            <a:r>
              <a:rPr lang="en-US" sz="1300" dirty="0" smtClean="0">
                <a:solidFill>
                  <a:schemeClr val="tx1">
                    <a:lumMod val="50000"/>
                  </a:schemeClr>
                </a:solidFill>
              </a:rPr>
              <a:t>Stress-related disorders</a:t>
            </a:r>
            <a:endParaRPr lang="en-US" sz="1300" dirty="0">
              <a:solidFill>
                <a:schemeClr val="tx1">
                  <a:lumMod val="50000"/>
                </a:schemeClr>
              </a:solidFill>
            </a:endParaRPr>
          </a:p>
        </p:txBody>
      </p:sp>
      <p:sp>
        <p:nvSpPr>
          <p:cNvPr id="164" name="Freeform 1037"/>
          <p:cNvSpPr>
            <a:spLocks/>
          </p:cNvSpPr>
          <p:nvPr/>
        </p:nvSpPr>
        <p:spPr bwMode="auto">
          <a:xfrm>
            <a:off x="7722973" y="4219687"/>
            <a:ext cx="1309816" cy="460509"/>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ctr" anchorCtr="0" compatLnSpc="1">
            <a:prstTxWarp prst="textNoShape">
              <a:avLst/>
            </a:prstTxWarp>
          </a:bodyPr>
          <a:lstStyle/>
          <a:p>
            <a:r>
              <a:rPr lang="en-US" sz="1300" dirty="0" smtClean="0">
                <a:solidFill>
                  <a:schemeClr val="tx1">
                    <a:lumMod val="50000"/>
                  </a:schemeClr>
                </a:solidFill>
              </a:rPr>
              <a:t>Vector-borne Infection</a:t>
            </a:r>
            <a:endParaRPr lang="en-US" sz="1300" dirty="0">
              <a:solidFill>
                <a:schemeClr val="tx1">
                  <a:lumMod val="50000"/>
                </a:schemeClr>
              </a:solidFill>
            </a:endParaRPr>
          </a:p>
        </p:txBody>
      </p:sp>
      <p:sp>
        <p:nvSpPr>
          <p:cNvPr id="165" name="Freeform 1037"/>
          <p:cNvSpPr>
            <a:spLocks/>
          </p:cNvSpPr>
          <p:nvPr/>
        </p:nvSpPr>
        <p:spPr bwMode="auto">
          <a:xfrm>
            <a:off x="7722973" y="910406"/>
            <a:ext cx="1309816" cy="619142"/>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ctr" anchorCtr="0" compatLnSpc="1">
            <a:prstTxWarp prst="textNoShape">
              <a:avLst/>
            </a:prstTxWarp>
          </a:bodyPr>
          <a:lstStyle/>
          <a:p>
            <a:r>
              <a:rPr lang="en-US" sz="1300" dirty="0" smtClean="0">
                <a:solidFill>
                  <a:schemeClr val="tx1">
                    <a:lumMod val="50000"/>
                  </a:schemeClr>
                </a:solidFill>
              </a:rPr>
              <a:t>Heat-related illness and death</a:t>
            </a:r>
            <a:endParaRPr lang="en-US" sz="1300" dirty="0">
              <a:solidFill>
                <a:schemeClr val="tx1">
                  <a:lumMod val="50000"/>
                </a:schemeClr>
              </a:solidFill>
            </a:endParaRPr>
          </a:p>
        </p:txBody>
      </p:sp>
      <p:sp>
        <p:nvSpPr>
          <p:cNvPr id="166" name="Freeform 1037"/>
          <p:cNvSpPr>
            <a:spLocks/>
          </p:cNvSpPr>
          <p:nvPr/>
        </p:nvSpPr>
        <p:spPr bwMode="auto">
          <a:xfrm>
            <a:off x="7722973" y="1808359"/>
            <a:ext cx="1309816" cy="460509"/>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ctr" anchorCtr="0" compatLnSpc="1">
            <a:prstTxWarp prst="textNoShape">
              <a:avLst/>
            </a:prstTxWarp>
          </a:bodyPr>
          <a:lstStyle/>
          <a:p>
            <a:r>
              <a:rPr lang="en-US" sz="1300" dirty="0" smtClean="0">
                <a:solidFill>
                  <a:schemeClr val="tx1">
                    <a:lumMod val="50000"/>
                  </a:schemeClr>
                </a:solidFill>
              </a:rPr>
              <a:t>Cardiovascular illness &amp; death</a:t>
            </a:r>
            <a:endParaRPr lang="en-US" sz="1300" dirty="0">
              <a:solidFill>
                <a:schemeClr val="tx1">
                  <a:lumMod val="50000"/>
                </a:schemeClr>
              </a:solidFill>
            </a:endParaRPr>
          </a:p>
        </p:txBody>
      </p:sp>
      <p:sp>
        <p:nvSpPr>
          <p:cNvPr id="167" name="Freeform 1037"/>
          <p:cNvSpPr>
            <a:spLocks/>
          </p:cNvSpPr>
          <p:nvPr/>
        </p:nvSpPr>
        <p:spPr bwMode="auto">
          <a:xfrm>
            <a:off x="7722972" y="3665020"/>
            <a:ext cx="1309817" cy="429585"/>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ctr" anchorCtr="0" compatLnSpc="1">
            <a:prstTxWarp prst="textNoShape">
              <a:avLst/>
            </a:prstTxWarp>
          </a:bodyPr>
          <a:lstStyle/>
          <a:p>
            <a:r>
              <a:rPr lang="en-US" sz="1300" dirty="0" smtClean="0">
                <a:solidFill>
                  <a:schemeClr val="tx1">
                    <a:lumMod val="50000"/>
                  </a:schemeClr>
                </a:solidFill>
              </a:rPr>
              <a:t>Drowning &amp; Injury</a:t>
            </a:r>
            <a:endParaRPr lang="en-US" sz="1300" dirty="0">
              <a:solidFill>
                <a:schemeClr val="tx1">
                  <a:lumMod val="50000"/>
                </a:schemeClr>
              </a:solidFill>
            </a:endParaRPr>
          </a:p>
        </p:txBody>
      </p:sp>
      <p:sp>
        <p:nvSpPr>
          <p:cNvPr id="168" name="Freeform 1037"/>
          <p:cNvSpPr>
            <a:spLocks/>
          </p:cNvSpPr>
          <p:nvPr/>
        </p:nvSpPr>
        <p:spPr bwMode="auto">
          <a:xfrm>
            <a:off x="7722972" y="2393051"/>
            <a:ext cx="1309817" cy="612257"/>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ctr" anchorCtr="0" compatLnSpc="1">
            <a:prstTxWarp prst="textNoShape">
              <a:avLst/>
            </a:prstTxWarp>
          </a:bodyPr>
          <a:lstStyle/>
          <a:p>
            <a:r>
              <a:rPr lang="en-US" sz="1100" dirty="0" smtClean="0">
                <a:solidFill>
                  <a:schemeClr val="tx1">
                    <a:lumMod val="50000"/>
                  </a:schemeClr>
                </a:solidFill>
              </a:rPr>
              <a:t>Asthma &amp; Allergies; respiratory illness </a:t>
            </a:r>
            <a:endParaRPr lang="en-US" sz="1100" dirty="0">
              <a:solidFill>
                <a:schemeClr val="tx1">
                  <a:lumMod val="50000"/>
                </a:schemeClr>
              </a:solidFill>
            </a:endParaRPr>
          </a:p>
        </p:txBody>
      </p:sp>
      <p:sp>
        <p:nvSpPr>
          <p:cNvPr id="169" name="Freeform 1037"/>
          <p:cNvSpPr>
            <a:spLocks/>
          </p:cNvSpPr>
          <p:nvPr/>
        </p:nvSpPr>
        <p:spPr bwMode="auto">
          <a:xfrm>
            <a:off x="7722972" y="3116733"/>
            <a:ext cx="1309818" cy="460509"/>
          </a:xfrm>
          <a:custGeom>
            <a:avLst/>
            <a:gdLst>
              <a:gd name="T0" fmla="*/ 0 w 1297"/>
              <a:gd name="T1" fmla="*/ 0 h 411"/>
              <a:gd name="T2" fmla="*/ 0 w 1297"/>
              <a:gd name="T3" fmla="*/ 0 h 411"/>
              <a:gd name="T4" fmla="*/ 1297 w 1297"/>
              <a:gd name="T5" fmla="*/ 0 h 411"/>
              <a:gd name="T6" fmla="*/ 1297 w 1297"/>
              <a:gd name="T7" fmla="*/ 411 h 411"/>
              <a:gd name="T8" fmla="*/ 0 w 1297"/>
              <a:gd name="T9" fmla="*/ 411 h 411"/>
              <a:gd name="T10" fmla="*/ 0 w 1297"/>
              <a:gd name="T11" fmla="*/ 0 h 411"/>
            </a:gdLst>
            <a:ahLst/>
            <a:cxnLst>
              <a:cxn ang="0">
                <a:pos x="T0" y="T1"/>
              </a:cxn>
              <a:cxn ang="0">
                <a:pos x="T2" y="T3"/>
              </a:cxn>
              <a:cxn ang="0">
                <a:pos x="T4" y="T5"/>
              </a:cxn>
              <a:cxn ang="0">
                <a:pos x="T6" y="T7"/>
              </a:cxn>
              <a:cxn ang="0">
                <a:pos x="T8" y="T9"/>
              </a:cxn>
              <a:cxn ang="0">
                <a:pos x="T10" y="T11"/>
              </a:cxn>
            </a:cxnLst>
            <a:rect l="0" t="0" r="r" b="b"/>
            <a:pathLst>
              <a:path w="1297" h="411">
                <a:moveTo>
                  <a:pt x="0" y="0"/>
                </a:moveTo>
                <a:lnTo>
                  <a:pt x="0" y="0"/>
                </a:lnTo>
                <a:lnTo>
                  <a:pt x="1297" y="0"/>
                </a:lnTo>
                <a:lnTo>
                  <a:pt x="1297" y="411"/>
                </a:lnTo>
                <a:lnTo>
                  <a:pt x="0" y="411"/>
                </a:lnTo>
                <a:lnTo>
                  <a:pt x="0" y="0"/>
                </a:lnTo>
                <a:close/>
              </a:path>
            </a:pathLst>
          </a:custGeom>
          <a:solidFill>
            <a:schemeClr val="accent6">
              <a:lumMod val="40000"/>
              <a:lumOff val="60000"/>
            </a:schemeClr>
          </a:solidFill>
          <a:ln w="6350" cap="flat">
            <a:noFill/>
            <a:prstDash val="solid"/>
            <a:miter lim="800000"/>
            <a:headEnd/>
            <a:tailEnd/>
          </a:ln>
          <a:extLst/>
        </p:spPr>
        <p:txBody>
          <a:bodyPr vert="horz" wrap="square" lIns="91440" tIns="45720" rIns="91440" bIns="45720" numCol="1" anchor="ctr" anchorCtr="0" compatLnSpc="1">
            <a:prstTxWarp prst="textNoShape">
              <a:avLst/>
            </a:prstTxWarp>
          </a:bodyPr>
          <a:lstStyle/>
          <a:p>
            <a:r>
              <a:rPr lang="en-US" sz="1300" dirty="0" smtClean="0">
                <a:solidFill>
                  <a:schemeClr val="tx1">
                    <a:lumMod val="50000"/>
                  </a:schemeClr>
                </a:solidFill>
              </a:rPr>
              <a:t>Water-related Infection </a:t>
            </a:r>
            <a:endParaRPr lang="en-US" sz="1300" dirty="0">
              <a:solidFill>
                <a:schemeClr val="tx1">
                  <a:lumMod val="50000"/>
                </a:schemeClr>
              </a:solidFill>
            </a:endParaRPr>
          </a:p>
        </p:txBody>
      </p:sp>
      <p:cxnSp>
        <p:nvCxnSpPr>
          <p:cNvPr id="170" name="Straight Arrow Connector 169"/>
          <p:cNvCxnSpPr/>
          <p:nvPr/>
        </p:nvCxnSpPr>
        <p:spPr>
          <a:xfrm>
            <a:off x="6798705" y="1030836"/>
            <a:ext cx="832709" cy="2324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a:off x="6844093" y="1030836"/>
            <a:ext cx="878879" cy="4815794"/>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76" name="Straight Arrow Connector 175"/>
          <p:cNvCxnSpPr/>
          <p:nvPr/>
        </p:nvCxnSpPr>
        <p:spPr>
          <a:xfrm>
            <a:off x="6821920" y="1348022"/>
            <a:ext cx="901052" cy="6905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a:off x="6808574" y="1940675"/>
            <a:ext cx="914398" cy="346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a:off x="6763323" y="2485597"/>
            <a:ext cx="959649" cy="2135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6844093" y="1469378"/>
            <a:ext cx="878879" cy="1350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a:off x="6776080" y="3101760"/>
            <a:ext cx="946892" cy="294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a:off x="6776080" y="3623618"/>
            <a:ext cx="946892" cy="298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a:endCxn id="168" idx="4"/>
          </p:cNvCxnSpPr>
          <p:nvPr/>
        </p:nvCxnSpPr>
        <p:spPr>
          <a:xfrm flipV="1">
            <a:off x="6848816" y="3005308"/>
            <a:ext cx="874156" cy="16047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flipV="1">
            <a:off x="6848816" y="2842355"/>
            <a:ext cx="874156" cy="13809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6848816" y="4653557"/>
            <a:ext cx="880188" cy="13233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a:off x="6844092" y="5226278"/>
            <a:ext cx="878881" cy="24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a:endCxn id="163" idx="4"/>
          </p:cNvCxnSpPr>
          <p:nvPr/>
        </p:nvCxnSpPr>
        <p:spPr>
          <a:xfrm>
            <a:off x="6848816" y="5306792"/>
            <a:ext cx="874157" cy="8262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flipV="1">
            <a:off x="6848816" y="4449754"/>
            <a:ext cx="874156" cy="13002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a:endCxn id="162" idx="4"/>
          </p:cNvCxnSpPr>
          <p:nvPr/>
        </p:nvCxnSpPr>
        <p:spPr>
          <a:xfrm flipV="1">
            <a:off x="6848816" y="5445406"/>
            <a:ext cx="874157" cy="9005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a:endCxn id="163" idx="4"/>
          </p:cNvCxnSpPr>
          <p:nvPr/>
        </p:nvCxnSpPr>
        <p:spPr>
          <a:xfrm flipV="1">
            <a:off x="6844092" y="6133075"/>
            <a:ext cx="878881" cy="3087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5333940" y="2820256"/>
            <a:ext cx="1510152" cy="5082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ea typeface="Osaka" charset="0"/>
                <a:cs typeface="Osaka" charset="0"/>
              </a:rPr>
              <a:t>Increase in nutrient runoff</a:t>
            </a:r>
            <a:endParaRPr lang="en-US" sz="1200" dirty="0">
              <a:solidFill>
                <a:schemeClr val="tx1">
                  <a:lumMod val="50000"/>
                </a:schemeClr>
              </a:solidFill>
            </a:endParaRPr>
          </a:p>
        </p:txBody>
      </p:sp>
      <p:sp>
        <p:nvSpPr>
          <p:cNvPr id="126" name="Rectangle 125"/>
          <p:cNvSpPr/>
          <p:nvPr/>
        </p:nvSpPr>
        <p:spPr>
          <a:xfrm>
            <a:off x="5339819" y="2262104"/>
            <a:ext cx="1504273" cy="48456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ea typeface="Osaka" charset="0"/>
                <a:cs typeface="Osaka" charset="0"/>
              </a:rPr>
              <a:t>Increase in mold</a:t>
            </a:r>
            <a:endParaRPr lang="en-US" sz="1200" dirty="0">
              <a:solidFill>
                <a:schemeClr val="tx1">
                  <a:lumMod val="50000"/>
                </a:schemeClr>
              </a:solidFill>
            </a:endParaRPr>
          </a:p>
        </p:txBody>
      </p:sp>
      <p:sp>
        <p:nvSpPr>
          <p:cNvPr id="127" name="Rectangle 126"/>
          <p:cNvSpPr/>
          <p:nvPr/>
        </p:nvSpPr>
        <p:spPr>
          <a:xfrm>
            <a:off x="5340597" y="3399657"/>
            <a:ext cx="1503495" cy="43901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ea typeface="Osaka" charset="0"/>
                <a:cs typeface="Osaka" charset="0"/>
              </a:rPr>
              <a:t>High waters</a:t>
            </a:r>
            <a:endParaRPr lang="en-US" sz="1200" dirty="0">
              <a:solidFill>
                <a:schemeClr val="tx1">
                  <a:lumMod val="50000"/>
                </a:schemeClr>
              </a:solidFill>
            </a:endParaRPr>
          </a:p>
        </p:txBody>
      </p:sp>
      <p:sp>
        <p:nvSpPr>
          <p:cNvPr id="128" name="Rectangle 127"/>
          <p:cNvSpPr/>
          <p:nvPr/>
        </p:nvSpPr>
        <p:spPr>
          <a:xfrm>
            <a:off x="5326605" y="1164657"/>
            <a:ext cx="1517487" cy="42374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rPr>
              <a:t>Increased ground-level ozone</a:t>
            </a:r>
            <a:endParaRPr lang="en-US" sz="1200" dirty="0">
              <a:solidFill>
                <a:schemeClr val="tx1">
                  <a:lumMod val="50000"/>
                </a:schemeClr>
              </a:solidFill>
            </a:endParaRPr>
          </a:p>
        </p:txBody>
      </p:sp>
      <p:sp>
        <p:nvSpPr>
          <p:cNvPr id="129" name="Rectangle 128"/>
          <p:cNvSpPr/>
          <p:nvPr/>
        </p:nvSpPr>
        <p:spPr>
          <a:xfrm>
            <a:off x="5326605" y="1706457"/>
            <a:ext cx="1517487" cy="44923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rPr>
              <a:t>Increased particulate matter</a:t>
            </a:r>
            <a:endParaRPr lang="en-US" sz="1200" dirty="0">
              <a:solidFill>
                <a:schemeClr val="tx1">
                  <a:lumMod val="50000"/>
                </a:schemeClr>
              </a:solidFill>
            </a:endParaRPr>
          </a:p>
        </p:txBody>
      </p:sp>
      <p:sp>
        <p:nvSpPr>
          <p:cNvPr id="130" name="Rectangle 129"/>
          <p:cNvSpPr/>
          <p:nvPr/>
        </p:nvSpPr>
        <p:spPr>
          <a:xfrm>
            <a:off x="5348777" y="4453284"/>
            <a:ext cx="1495315" cy="42884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ea typeface="Osaka" charset="0"/>
                <a:cs typeface="Osaka" charset="0"/>
              </a:rPr>
              <a:t>Increased pollen</a:t>
            </a:r>
            <a:endParaRPr lang="en-US" sz="1200" dirty="0">
              <a:solidFill>
                <a:schemeClr val="tx1">
                  <a:lumMod val="50000"/>
                </a:schemeClr>
              </a:solidFill>
            </a:endParaRPr>
          </a:p>
        </p:txBody>
      </p:sp>
      <p:sp>
        <p:nvSpPr>
          <p:cNvPr id="131" name="Rectangle 130"/>
          <p:cNvSpPr/>
          <p:nvPr/>
        </p:nvSpPr>
        <p:spPr>
          <a:xfrm>
            <a:off x="5334631" y="4984542"/>
            <a:ext cx="1509462" cy="47425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ea typeface="Osaka" charset="0"/>
                <a:cs typeface="Osaka" charset="0"/>
              </a:rPr>
              <a:t>Disruptions to infrastructure</a:t>
            </a:r>
            <a:endParaRPr lang="en-US" sz="1200" dirty="0">
              <a:solidFill>
                <a:schemeClr val="tx1">
                  <a:lumMod val="50000"/>
                </a:schemeClr>
              </a:solidFill>
            </a:endParaRPr>
          </a:p>
        </p:txBody>
      </p:sp>
      <p:sp>
        <p:nvSpPr>
          <p:cNvPr id="132" name="Rectangle 131"/>
          <p:cNvSpPr/>
          <p:nvPr/>
        </p:nvSpPr>
        <p:spPr>
          <a:xfrm>
            <a:off x="5377529" y="5523057"/>
            <a:ext cx="1466564" cy="45381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rPr>
              <a:t>Expanded tick activity </a:t>
            </a:r>
            <a:endParaRPr lang="en-US" sz="1200" dirty="0">
              <a:solidFill>
                <a:schemeClr val="tx1">
                  <a:lumMod val="50000"/>
                </a:schemeClr>
              </a:solidFill>
            </a:endParaRPr>
          </a:p>
        </p:txBody>
      </p:sp>
      <p:sp>
        <p:nvSpPr>
          <p:cNvPr id="133" name="Rectangle 132"/>
          <p:cNvSpPr/>
          <p:nvPr/>
        </p:nvSpPr>
        <p:spPr>
          <a:xfrm>
            <a:off x="5346361" y="6048487"/>
            <a:ext cx="1497731" cy="4282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rPr>
              <a:t>Increased growth of pathogens</a:t>
            </a:r>
            <a:endParaRPr lang="en-US" sz="1200" dirty="0">
              <a:solidFill>
                <a:schemeClr val="tx1">
                  <a:lumMod val="50000"/>
                </a:schemeClr>
              </a:solidFill>
            </a:endParaRPr>
          </a:p>
        </p:txBody>
      </p:sp>
      <p:sp>
        <p:nvSpPr>
          <p:cNvPr id="134" name="Rectangle 133"/>
          <p:cNvSpPr/>
          <p:nvPr/>
        </p:nvSpPr>
        <p:spPr>
          <a:xfrm>
            <a:off x="5346618" y="3921990"/>
            <a:ext cx="1497474" cy="42884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lumMod val="50000"/>
                  </a:schemeClr>
                </a:solidFill>
                <a:ea typeface="Osaka" charset="0"/>
                <a:cs typeface="Osaka" charset="0"/>
              </a:rPr>
              <a:t>Increased dust</a:t>
            </a:r>
            <a:endParaRPr lang="en-US" sz="1200" dirty="0">
              <a:solidFill>
                <a:schemeClr val="tx1">
                  <a:lumMod val="50000"/>
                </a:schemeClr>
              </a:solidFill>
            </a:endParaRPr>
          </a:p>
        </p:txBody>
      </p:sp>
      <p:sp>
        <p:nvSpPr>
          <p:cNvPr id="135" name="Rectangle 134"/>
          <p:cNvSpPr/>
          <p:nvPr/>
        </p:nvSpPr>
        <p:spPr>
          <a:xfrm>
            <a:off x="5326605" y="686451"/>
            <a:ext cx="1504272" cy="44790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50000"/>
                  </a:schemeClr>
                </a:solidFill>
                <a:ea typeface="Osaka" charset="0"/>
                <a:cs typeface="Osaka" charset="0"/>
              </a:rPr>
              <a:t> </a:t>
            </a:r>
            <a:r>
              <a:rPr lang="en-US" sz="1200" dirty="0">
                <a:solidFill>
                  <a:schemeClr val="tx1">
                    <a:lumMod val="50000"/>
                  </a:schemeClr>
                </a:solidFill>
                <a:ea typeface="Osaka" charset="0"/>
                <a:cs typeface="Osaka" charset="0"/>
              </a:rPr>
              <a:t>Prolonged exposure to heat</a:t>
            </a:r>
            <a:endParaRPr lang="en-US" sz="1200" dirty="0">
              <a:solidFill>
                <a:schemeClr val="tx1">
                  <a:lumMod val="50000"/>
                </a:schemeClr>
              </a:solidFill>
            </a:endParaRPr>
          </a:p>
        </p:txBody>
      </p:sp>
      <p:cxnSp>
        <p:nvCxnSpPr>
          <p:cNvPr id="155" name="Straight Arrow Connector 154"/>
          <p:cNvCxnSpPr/>
          <p:nvPr/>
        </p:nvCxnSpPr>
        <p:spPr>
          <a:xfrm>
            <a:off x="6814606" y="2066625"/>
            <a:ext cx="914398" cy="4826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745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20675"/>
            <a:ext cx="8902700" cy="5622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5 “E’s”</a:t>
            </a:r>
            <a:endParaRPr lang="en-US" dirty="0"/>
          </a:p>
        </p:txBody>
      </p:sp>
      <p:sp>
        <p:nvSpPr>
          <p:cNvPr id="3" name="Content Placeholder 2"/>
          <p:cNvSpPr>
            <a:spLocks noGrp="1"/>
          </p:cNvSpPr>
          <p:nvPr>
            <p:ph idx="1"/>
          </p:nvPr>
        </p:nvSpPr>
        <p:spPr/>
        <p:txBody>
          <a:bodyPr>
            <a:normAutofit lnSpcReduction="10000"/>
          </a:bodyPr>
          <a:lstStyle/>
          <a:p>
            <a:r>
              <a:rPr lang="en-US" dirty="0" smtClean="0"/>
              <a:t>Engagement-opening presentation- assess pre-existing knowledge- 20 minutes</a:t>
            </a:r>
          </a:p>
          <a:p>
            <a:r>
              <a:rPr lang="en-US" dirty="0" smtClean="0"/>
              <a:t>Exploration- student exercise- 20-30 minutes</a:t>
            </a:r>
          </a:p>
          <a:p>
            <a:r>
              <a:rPr lang="en-US" dirty="0" smtClean="0"/>
              <a:t>Explanation- discussion of exercise; demonstration of systems approach; 30 minutes </a:t>
            </a:r>
          </a:p>
          <a:p>
            <a:r>
              <a:rPr lang="en-US" dirty="0" smtClean="0"/>
              <a:t>Elaboration- introduction of mitigation and adaptation concepts- 10-15 minutes</a:t>
            </a:r>
          </a:p>
          <a:p>
            <a:r>
              <a:rPr lang="en-US" dirty="0" smtClean="0"/>
              <a:t>Evaluation- depends on option chosen</a:t>
            </a:r>
          </a:p>
          <a:p>
            <a:pPr lvl="1"/>
            <a:r>
              <a:rPr lang="en-US" dirty="0" smtClean="0"/>
              <a:t>Brief written assignment on co-benefits or adaptation</a:t>
            </a:r>
          </a:p>
          <a:p>
            <a:pPr lvl="1"/>
            <a:r>
              <a:rPr lang="en-US" dirty="0" smtClean="0"/>
              <a:t>More thorough review of co-benefits or adaptation options</a:t>
            </a:r>
          </a:p>
          <a:p>
            <a:pPr lvl="1"/>
            <a:r>
              <a:rPr lang="en-US" dirty="0" smtClean="0"/>
              <a:t>Challenge students to design local </a:t>
            </a:r>
            <a:r>
              <a:rPr lang="en-US" dirty="0" err="1" smtClean="0"/>
              <a:t>interventionN</a:t>
            </a:r>
            <a:endParaRPr lang="en-US" dirty="0"/>
          </a:p>
        </p:txBody>
      </p:sp>
    </p:spTree>
    <p:extLst>
      <p:ext uri="{BB962C8B-B14F-4D97-AF65-F5344CB8AC3E}">
        <p14:creationId xmlns:p14="http://schemas.microsoft.com/office/powerpoint/2010/main" val="862267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Actions and Health</a:t>
            </a:r>
            <a:endParaRPr lang="en-US" dirty="0"/>
          </a:p>
        </p:txBody>
      </p:sp>
      <p:sp>
        <p:nvSpPr>
          <p:cNvPr id="3" name="Content Placeholder 2"/>
          <p:cNvSpPr>
            <a:spLocks noGrp="1"/>
          </p:cNvSpPr>
          <p:nvPr>
            <p:ph idx="1"/>
          </p:nvPr>
        </p:nvSpPr>
        <p:spPr/>
        <p:txBody>
          <a:bodyPr/>
          <a:lstStyle/>
          <a:p>
            <a:r>
              <a:rPr lang="en-US" dirty="0" smtClean="0"/>
              <a:t>Mitigation-reduce or remove emissions of greenhouse gases</a:t>
            </a:r>
          </a:p>
          <a:p>
            <a:pPr lvl="1"/>
            <a:r>
              <a:rPr lang="en-US" dirty="0" smtClean="0"/>
              <a:t>Clear health benefits of fossil fuel reductions; energy</a:t>
            </a:r>
          </a:p>
          <a:p>
            <a:pPr lvl="1"/>
            <a:r>
              <a:rPr lang="en-US" dirty="0" smtClean="0"/>
              <a:t>Green jobs and equity</a:t>
            </a:r>
          </a:p>
          <a:p>
            <a:pPr lvl="1"/>
            <a:r>
              <a:rPr lang="en-US" dirty="0" smtClean="0"/>
              <a:t>Linkages to animal agriculture, urban design and transportation</a:t>
            </a:r>
          </a:p>
          <a:p>
            <a:r>
              <a:rPr lang="en-US" dirty="0" smtClean="0"/>
              <a:t>Adaptation- prevent or lessen health impacts from climate change</a:t>
            </a:r>
          </a:p>
          <a:p>
            <a:pPr lvl="1"/>
            <a:r>
              <a:rPr lang="en-US" dirty="0" smtClean="0"/>
              <a:t>Some measures are also mitigation- urban heat island reduction, building insulation, land use change</a:t>
            </a:r>
          </a:p>
          <a:p>
            <a:pPr lvl="1"/>
            <a:r>
              <a:rPr lang="en-US" dirty="0" smtClean="0"/>
              <a:t>Public health strengthening- issues of social justice</a:t>
            </a:r>
          </a:p>
          <a:p>
            <a:endParaRPr lang="en-US" dirty="0"/>
          </a:p>
        </p:txBody>
      </p:sp>
    </p:spTree>
    <p:extLst>
      <p:ext uri="{BB962C8B-B14F-4D97-AF65-F5344CB8AC3E}">
        <p14:creationId xmlns:p14="http://schemas.microsoft.com/office/powerpoint/2010/main" val="2424122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the Materials</a:t>
            </a:r>
            <a:endParaRPr lang="en-US" dirty="0"/>
          </a:p>
        </p:txBody>
      </p:sp>
      <p:sp>
        <p:nvSpPr>
          <p:cNvPr id="3" name="Content Placeholder 2"/>
          <p:cNvSpPr>
            <a:spLocks noGrp="1"/>
          </p:cNvSpPr>
          <p:nvPr>
            <p:ph idx="1"/>
          </p:nvPr>
        </p:nvSpPr>
        <p:spPr/>
        <p:txBody>
          <a:bodyPr/>
          <a:lstStyle/>
          <a:p>
            <a:pPr>
              <a:spcBef>
                <a:spcPts val="1200"/>
              </a:spcBef>
            </a:pPr>
            <a:r>
              <a:rPr lang="en-US" altLang="en-US" sz="2400" b="1" dirty="0" smtClean="0"/>
              <a:t>Free Copies of the Materials </a:t>
            </a:r>
            <a:r>
              <a:rPr lang="en-US" sz="2200" u="sng" dirty="0" smtClean="0">
                <a:hlinkClick r:id="rId2"/>
              </a:rPr>
              <a:t>http</a:t>
            </a:r>
            <a:r>
              <a:rPr lang="en-US" sz="2200" u="sng" dirty="0">
                <a:hlinkClick r:id="rId2"/>
              </a:rPr>
              <a:t>://www.niehs.nih.gov/lessonsinclimatechange</a:t>
            </a:r>
            <a:endParaRPr lang="en-US" sz="2200" u="sng" dirty="0"/>
          </a:p>
          <a:p>
            <a:pPr>
              <a:spcBef>
                <a:spcPts val="600"/>
              </a:spcBef>
            </a:pPr>
            <a:endParaRPr lang="en-US" altLang="en-US" sz="2400" dirty="0" smtClean="0">
              <a:hlinkClick r:id="rId3"/>
            </a:endParaRPr>
          </a:p>
          <a:p>
            <a:pPr>
              <a:spcBef>
                <a:spcPts val="600"/>
              </a:spcBef>
            </a:pPr>
            <a:r>
              <a:rPr lang="en-US" altLang="en-US" sz="2400" b="1" dirty="0" smtClean="0"/>
              <a:t>Program Homepage</a:t>
            </a:r>
            <a:endParaRPr lang="en-US" altLang="en-US" sz="2400" b="1" dirty="0" smtClean="0">
              <a:hlinkClick r:id="rId3"/>
            </a:endParaRPr>
          </a:p>
          <a:p>
            <a:pPr lvl="1">
              <a:spcBef>
                <a:spcPts val="600"/>
              </a:spcBef>
            </a:pPr>
            <a:r>
              <a:rPr lang="en-US" altLang="en-US" sz="2200" dirty="0" smtClean="0">
                <a:hlinkClick r:id="rId3"/>
              </a:rPr>
              <a:t>www.niehs.nih.gov/geh</a:t>
            </a:r>
            <a:r>
              <a:rPr lang="en-US" altLang="en-US" sz="2200" dirty="0" smtClean="0"/>
              <a:t> </a:t>
            </a:r>
            <a:endParaRPr lang="en-US" altLang="en-US" sz="2200" dirty="0"/>
          </a:p>
          <a:p>
            <a:pPr>
              <a:spcBef>
                <a:spcPts val="0"/>
              </a:spcBef>
            </a:pPr>
            <a:endParaRPr lang="en-US" altLang="en-US" sz="2400" b="1" dirty="0"/>
          </a:p>
          <a:p>
            <a:pPr>
              <a:spcBef>
                <a:spcPts val="1200"/>
              </a:spcBef>
            </a:pPr>
            <a:r>
              <a:rPr lang="en-US" altLang="en-US" sz="2400" b="1" dirty="0"/>
              <a:t>Questions?</a:t>
            </a:r>
          </a:p>
          <a:p>
            <a:pPr lvl="1">
              <a:spcBef>
                <a:spcPts val="1200"/>
              </a:spcBef>
            </a:pPr>
            <a:r>
              <a:rPr lang="en-US" sz="2200" u="sng" dirty="0">
                <a:hlinkClick r:id="rId4"/>
              </a:rPr>
              <a:t>NIEHSGEH@mail.nih.gov</a:t>
            </a:r>
            <a:endParaRPr lang="en-US" altLang="en-US" sz="2200" b="1" dirty="0"/>
          </a:p>
          <a:p>
            <a:endParaRPr lang="en-US" dirty="0"/>
          </a:p>
        </p:txBody>
      </p:sp>
    </p:spTree>
    <p:extLst>
      <p:ext uri="{BB962C8B-B14F-4D97-AF65-F5344CB8AC3E}">
        <p14:creationId xmlns:p14="http://schemas.microsoft.com/office/powerpoint/2010/main" val="27717758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112" y="313701"/>
            <a:ext cx="9144000" cy="358423"/>
          </a:xfrm>
        </p:spPr>
        <p:txBody>
          <a:bodyPr>
            <a:normAutofit fontScale="90000"/>
          </a:bodyPr>
          <a:lstStyle/>
          <a:p>
            <a:r>
              <a:rPr lang="en-US" sz="3200" dirty="0" smtClean="0"/>
              <a:t>Resources: health2016.globalchange.gov</a:t>
            </a:r>
            <a:endParaRPr lang="en-US" sz="3200" dirty="0"/>
          </a:p>
        </p:txBody>
      </p:sp>
      <p:pic>
        <p:nvPicPr>
          <p:cNvPr id="2050" name="Picture 2"/>
          <p:cNvPicPr>
            <a:picLocks noChangeAspect="1" noChangeArrowheads="1"/>
          </p:cNvPicPr>
          <p:nvPr/>
        </p:nvPicPr>
        <p:blipFill>
          <a:blip r:embed="rId3" cstate="print"/>
          <a:srcRect t="10622" b="10742"/>
          <a:stretch>
            <a:fillRect/>
          </a:stretch>
        </p:blipFill>
        <p:spPr bwMode="auto">
          <a:xfrm>
            <a:off x="6112" y="2211177"/>
            <a:ext cx="9137888" cy="4039985"/>
          </a:xfrm>
          <a:prstGeom prst="rect">
            <a:avLst/>
          </a:prstGeom>
          <a:noFill/>
          <a:ln w="9525">
            <a:noFill/>
            <a:miter lim="800000"/>
            <a:headEnd/>
            <a:tailEnd/>
          </a:ln>
        </p:spPr>
      </p:pic>
      <p:sp>
        <p:nvSpPr>
          <p:cNvPr id="12" name="Oval 11"/>
          <p:cNvSpPr/>
          <p:nvPr/>
        </p:nvSpPr>
        <p:spPr>
          <a:xfrm>
            <a:off x="8096596" y="2044921"/>
            <a:ext cx="1047404" cy="764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latin typeface="Calibri"/>
            </a:endParaRPr>
          </a:p>
        </p:txBody>
      </p:sp>
      <p:sp>
        <p:nvSpPr>
          <p:cNvPr id="13" name="TextBox 12"/>
          <p:cNvSpPr txBox="1"/>
          <p:nvPr/>
        </p:nvSpPr>
        <p:spPr>
          <a:xfrm>
            <a:off x="2732571" y="1425314"/>
            <a:ext cx="4994576"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srgbClr val="FF0000"/>
                </a:solidFill>
                <a:latin typeface="Calibri"/>
                <a:ea typeface="+mn-ea"/>
              </a:rPr>
              <a:t>Quick links to downloads and chapters</a:t>
            </a:r>
            <a:endParaRPr lang="en-US" sz="2400" dirty="0">
              <a:solidFill>
                <a:srgbClr val="FF0000"/>
              </a:solidFill>
              <a:latin typeface="Calibri"/>
              <a:ea typeface="+mn-ea"/>
            </a:endParaRPr>
          </a:p>
        </p:txBody>
      </p:sp>
      <p:cxnSp>
        <p:nvCxnSpPr>
          <p:cNvPr id="15" name="Straight Arrow Connector 14"/>
          <p:cNvCxnSpPr/>
          <p:nvPr/>
        </p:nvCxnSpPr>
        <p:spPr>
          <a:xfrm>
            <a:off x="7897890" y="1919266"/>
            <a:ext cx="198706" cy="25130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251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Background</a:t>
            </a:r>
            <a:endParaRPr lang="en-US" dirty="0"/>
          </a:p>
        </p:txBody>
      </p:sp>
      <p:sp>
        <p:nvSpPr>
          <p:cNvPr id="5" name="Content Placeholder 4"/>
          <p:cNvSpPr>
            <a:spLocks noGrp="1"/>
          </p:cNvSpPr>
          <p:nvPr>
            <p:ph sz="half" idx="1"/>
          </p:nvPr>
        </p:nvSpPr>
        <p:spPr>
          <a:xfrm>
            <a:off x="538390" y="1747838"/>
            <a:ext cx="4186010" cy="4881562"/>
          </a:xfrm>
        </p:spPr>
        <p:txBody>
          <a:bodyPr/>
          <a:lstStyle/>
          <a:p>
            <a:r>
              <a:rPr lang="en-US" dirty="0" smtClean="0"/>
              <a:t>2010:  </a:t>
            </a:r>
            <a:r>
              <a:rPr lang="en-US" i="1" dirty="0" smtClean="0"/>
              <a:t>A Human Health Perspective on Climate Change</a:t>
            </a:r>
          </a:p>
          <a:p>
            <a:r>
              <a:rPr lang="en-US" dirty="0" smtClean="0"/>
              <a:t>NIEHS </a:t>
            </a:r>
            <a:r>
              <a:rPr lang="en-US" i="1" dirty="0" smtClean="0"/>
              <a:t>Environmental Health Perspectives </a:t>
            </a:r>
            <a:r>
              <a:rPr lang="en-US" dirty="0" smtClean="0"/>
              <a:t>journal staff created K-12 educational module </a:t>
            </a:r>
          </a:p>
          <a:p>
            <a:r>
              <a:rPr lang="en-US" dirty="0" smtClean="0"/>
              <a:t>Partnership with UNM</a:t>
            </a:r>
            <a:endParaRPr lang="en-US" dirty="0"/>
          </a:p>
        </p:txBody>
      </p:sp>
      <p:pic>
        <p:nvPicPr>
          <p:cNvPr id="7" name="Picture 2"/>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1588" t="-3984" r="1588" b="-1760"/>
          <a:stretch/>
        </p:blipFill>
        <p:spPr bwMode="auto">
          <a:xfrm>
            <a:off x="5078377" y="4257906"/>
            <a:ext cx="3810000" cy="26000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stretch>
            <a:fillRect/>
          </a:stretch>
        </p:blipFill>
        <p:spPr>
          <a:xfrm>
            <a:off x="5713826" y="934318"/>
            <a:ext cx="2534784" cy="3280308"/>
          </a:xfrm>
          <a:prstGeom prst="rect">
            <a:avLst/>
          </a:prstGeom>
        </p:spPr>
      </p:pic>
    </p:spTree>
    <p:extLst>
      <p:ext uri="{BB962C8B-B14F-4D97-AF65-F5344CB8AC3E}">
        <p14:creationId xmlns:p14="http://schemas.microsoft.com/office/powerpoint/2010/main" val="3274099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481" y="1448801"/>
            <a:ext cx="9066519" cy="4795003"/>
          </a:xfrm>
          <a:prstGeom prst="rect">
            <a:avLst/>
          </a:prstGeom>
          <a:noFill/>
          <a:ln w="9525">
            <a:noFill/>
            <a:miter lim="800000"/>
            <a:headEnd/>
            <a:tailEnd/>
          </a:ln>
        </p:spPr>
      </p:pic>
      <p:sp>
        <p:nvSpPr>
          <p:cNvPr id="4" name="Title 3"/>
          <p:cNvSpPr>
            <a:spLocks noGrp="1"/>
          </p:cNvSpPr>
          <p:nvPr>
            <p:ph type="title"/>
          </p:nvPr>
        </p:nvSpPr>
        <p:spPr>
          <a:xfrm>
            <a:off x="0" y="232290"/>
            <a:ext cx="9144000" cy="428979"/>
          </a:xfrm>
        </p:spPr>
        <p:txBody>
          <a:bodyPr>
            <a:normAutofit fontScale="90000"/>
          </a:bodyPr>
          <a:lstStyle/>
          <a:p>
            <a:r>
              <a:rPr lang="en-US" sz="3200" dirty="0" smtClean="0"/>
              <a:t>Resources: health2016.globalchange.gov</a:t>
            </a:r>
            <a:endParaRPr lang="en-US" sz="3200" dirty="0"/>
          </a:p>
        </p:txBody>
      </p:sp>
      <p:cxnSp>
        <p:nvCxnSpPr>
          <p:cNvPr id="15" name="Straight Arrow Connector 14"/>
          <p:cNvCxnSpPr>
            <a:stCxn id="13" idx="3"/>
            <a:endCxn id="12" idx="0"/>
          </p:cNvCxnSpPr>
          <p:nvPr/>
        </p:nvCxnSpPr>
        <p:spPr>
          <a:xfrm>
            <a:off x="4227227" y="2004030"/>
            <a:ext cx="1231729" cy="14363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6388" y="1219200"/>
            <a:ext cx="3980839" cy="1569660"/>
          </a:xfrm>
          <a:prstGeom prst="rect">
            <a:avLst/>
          </a:prstGeom>
          <a:solidFill>
            <a:schemeClr val="bg1"/>
          </a:solidFill>
          <a:ln>
            <a:solidFill>
              <a:srgbClr val="FF0000"/>
            </a:solidFill>
          </a:ln>
        </p:spPr>
        <p:txBody>
          <a:bodyPr wrap="square" rtlCol="0">
            <a:spAutoFit/>
          </a:bodyPr>
          <a:lstStyle/>
          <a:p>
            <a:pPr defTabSz="457200" fontAlgn="auto">
              <a:spcBef>
                <a:spcPts val="0"/>
              </a:spcBef>
              <a:spcAft>
                <a:spcPts val="0"/>
              </a:spcAft>
            </a:pPr>
            <a:r>
              <a:rPr lang="en-US" sz="2400" dirty="0" smtClean="0">
                <a:solidFill>
                  <a:srgbClr val="FF0000"/>
                </a:solidFill>
                <a:latin typeface="Calibri"/>
                <a:ea typeface="+mn-ea"/>
              </a:rPr>
              <a:t>Download page has report, chapters, citations, figures, PowerPoint presentations, and 2-pg summaries</a:t>
            </a:r>
            <a:endParaRPr lang="en-US" sz="2400" dirty="0">
              <a:solidFill>
                <a:srgbClr val="FF0000"/>
              </a:solidFill>
              <a:latin typeface="Calibri"/>
              <a:ea typeface="+mn-ea"/>
            </a:endParaRPr>
          </a:p>
        </p:txBody>
      </p:sp>
      <p:sp>
        <p:nvSpPr>
          <p:cNvPr id="12" name="Oval 11"/>
          <p:cNvSpPr/>
          <p:nvPr/>
        </p:nvSpPr>
        <p:spPr>
          <a:xfrm>
            <a:off x="3203697" y="3440367"/>
            <a:ext cx="4510517" cy="7647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latin typeface="Calibri"/>
            </a:endParaRPr>
          </a:p>
        </p:txBody>
      </p:sp>
      <p:sp>
        <p:nvSpPr>
          <p:cNvPr id="2" name="TextBox 1"/>
          <p:cNvSpPr txBox="1"/>
          <p:nvPr/>
        </p:nvSpPr>
        <p:spPr>
          <a:xfrm>
            <a:off x="7622772" y="4162257"/>
            <a:ext cx="1511808" cy="1477328"/>
          </a:xfrm>
          <a:prstGeom prst="rect">
            <a:avLst/>
          </a:prstGeom>
          <a:noFill/>
        </p:spPr>
        <p:txBody>
          <a:bodyPr wrap="square" rtlCol="0">
            <a:spAutoFit/>
          </a:bodyPr>
          <a:lstStyle/>
          <a:p>
            <a:pPr algn="ctr" defTabSz="457200" fontAlgn="auto">
              <a:spcBef>
                <a:spcPts val="0"/>
              </a:spcBef>
              <a:spcAft>
                <a:spcPts val="0"/>
              </a:spcAft>
            </a:pPr>
            <a:r>
              <a:rPr lang="en-US" dirty="0" smtClean="0">
                <a:solidFill>
                  <a:srgbClr val="FF0000"/>
                </a:solidFill>
                <a:latin typeface="Calibri"/>
                <a:ea typeface="+mn-ea"/>
              </a:rPr>
              <a:t>Spanish translated Executive Summary also available</a:t>
            </a:r>
            <a:endParaRPr lang="en-US" dirty="0">
              <a:solidFill>
                <a:srgbClr val="FF0000"/>
              </a:solidFill>
              <a:latin typeface="Calibri"/>
              <a:ea typeface="+mn-ea"/>
            </a:endParaRPr>
          </a:p>
        </p:txBody>
      </p:sp>
      <p:cxnSp>
        <p:nvCxnSpPr>
          <p:cNvPr id="8" name="Straight Arrow Connector 7"/>
          <p:cNvCxnSpPr/>
          <p:nvPr/>
        </p:nvCxnSpPr>
        <p:spPr>
          <a:xfrm flipH="1">
            <a:off x="7622772" y="5381689"/>
            <a:ext cx="192300" cy="7721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2983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3927"/>
            <a:ext cx="9208558" cy="6009722"/>
          </a:xfrm>
          <a:prstGeom prst="rect">
            <a:avLst/>
          </a:prstGeom>
        </p:spPr>
      </p:pic>
      <p:sp>
        <p:nvSpPr>
          <p:cNvPr id="2" name="Title 1"/>
          <p:cNvSpPr>
            <a:spLocks noGrp="1"/>
          </p:cNvSpPr>
          <p:nvPr>
            <p:ph type="ctrTitle"/>
          </p:nvPr>
        </p:nvSpPr>
        <p:spPr>
          <a:xfrm>
            <a:off x="328388" y="2012281"/>
            <a:ext cx="8408152" cy="598488"/>
          </a:xfrm>
        </p:spPr>
        <p:txBody>
          <a:bodyPr/>
          <a:lstStyle/>
          <a:p>
            <a:r>
              <a:rPr lang="en-US" sz="4400" i="1" dirty="0" smtClean="0">
                <a:solidFill>
                  <a:schemeClr val="accent1">
                    <a:lumMod val="20000"/>
                    <a:lumOff val="80000"/>
                  </a:schemeClr>
                </a:solidFill>
                <a:latin typeface="Calibri" panose="020F0502020204030204" pitchFamily="34" charset="0"/>
              </a:rPr>
              <a:t>Thank you for your attention!</a:t>
            </a:r>
            <a:endParaRPr lang="en-US" sz="4400" i="1" dirty="0">
              <a:solidFill>
                <a:schemeClr val="accent1">
                  <a:lumMod val="20000"/>
                  <a:lumOff val="80000"/>
                </a:schemeClr>
              </a:solidFill>
              <a:latin typeface="Calibri" panose="020F0502020204030204" pitchFamily="34" charset="0"/>
            </a:endParaRPr>
          </a:p>
        </p:txBody>
      </p:sp>
      <p:sp>
        <p:nvSpPr>
          <p:cNvPr id="5" name="TextBox 4"/>
          <p:cNvSpPr txBox="1"/>
          <p:nvPr/>
        </p:nvSpPr>
        <p:spPr>
          <a:xfrm>
            <a:off x="2319867" y="4358353"/>
            <a:ext cx="4631651" cy="1754327"/>
          </a:xfrm>
          <a:prstGeom prst="rect">
            <a:avLst/>
          </a:prstGeom>
          <a:solidFill>
            <a:srgbClr val="1A001A">
              <a:alpha val="82000"/>
            </a:srgbClr>
          </a:solidFill>
        </p:spPr>
        <p:txBody>
          <a:bodyPr wrap="square" rtlCol="0">
            <a:spAutoFit/>
          </a:bodyPr>
          <a:lstStyle/>
          <a:p>
            <a:pPr marL="0" indent="0" algn="ctr">
              <a:buNone/>
            </a:pPr>
            <a:r>
              <a:rPr lang="en-US" sz="3600" dirty="0" smtClean="0">
                <a:solidFill>
                  <a:srgbClr val="EEFFB7"/>
                </a:solidFill>
                <a:latin typeface="Calibri" panose="020F0502020204030204" pitchFamily="34" charset="0"/>
              </a:rPr>
              <a:t>John Balbus, MD, MPH</a:t>
            </a:r>
            <a:endParaRPr lang="en-US" sz="3600" dirty="0">
              <a:solidFill>
                <a:srgbClr val="EEFFB7"/>
              </a:solidFill>
              <a:latin typeface="Calibri" panose="020F0502020204030204" pitchFamily="34" charset="0"/>
            </a:endParaRPr>
          </a:p>
          <a:p>
            <a:pPr marL="0" indent="0" algn="ctr">
              <a:buNone/>
            </a:pPr>
            <a:r>
              <a:rPr lang="en-US" sz="3600" dirty="0" smtClean="0">
                <a:solidFill>
                  <a:srgbClr val="FFFF00"/>
                </a:solidFill>
                <a:latin typeface="Calibri" panose="020F0502020204030204" pitchFamily="34" charset="0"/>
                <a:hlinkClick r:id="rId4"/>
              </a:rPr>
              <a:t>John.balbus@nih.gov</a:t>
            </a:r>
            <a:endParaRPr lang="en-US" sz="3600" dirty="0" smtClean="0">
              <a:solidFill>
                <a:srgbClr val="FFFF00"/>
              </a:solidFill>
              <a:latin typeface="Calibri" panose="020F0502020204030204" pitchFamily="34" charset="0"/>
            </a:endParaRPr>
          </a:p>
          <a:p>
            <a:pPr marL="0" indent="0" algn="ctr">
              <a:buNone/>
            </a:pPr>
            <a:r>
              <a:rPr lang="en-US" sz="3600" dirty="0" smtClean="0">
                <a:solidFill>
                  <a:srgbClr val="FFFF00"/>
                </a:solidFill>
                <a:latin typeface="Calibri" panose="020F0502020204030204" pitchFamily="34" charset="0"/>
                <a:hlinkClick r:id="rId5"/>
              </a:rPr>
              <a:t>www.niehs.nih.gov/geh</a:t>
            </a:r>
            <a:endParaRPr lang="en-US" sz="3600" dirty="0">
              <a:solidFill>
                <a:srgbClr val="FFFF00"/>
              </a:solidFill>
              <a:latin typeface="Calibri" panose="020F0502020204030204" pitchFamily="34" charset="0"/>
            </a:endParaRPr>
          </a:p>
        </p:txBody>
      </p:sp>
      <p:sp>
        <p:nvSpPr>
          <p:cNvPr id="7" name="TextBox 6"/>
          <p:cNvSpPr txBox="1"/>
          <p:nvPr/>
        </p:nvSpPr>
        <p:spPr>
          <a:xfrm>
            <a:off x="1701598" y="2976508"/>
            <a:ext cx="5807397" cy="400110"/>
          </a:xfrm>
          <a:prstGeom prst="rect">
            <a:avLst/>
          </a:prstGeom>
          <a:solidFill>
            <a:srgbClr val="FFAF3E"/>
          </a:solidFill>
        </p:spPr>
        <p:txBody>
          <a:bodyPr wrap="none" rtlCol="0">
            <a:spAutoFit/>
          </a:bodyPr>
          <a:lstStyle/>
          <a:p>
            <a:r>
              <a:rPr lang="en-US" sz="2000" i="1" dirty="0">
                <a:solidFill>
                  <a:srgbClr val="2F2B20"/>
                </a:solidFill>
                <a:latin typeface="Arial" charset="0"/>
              </a:rPr>
              <a:t>http://</a:t>
            </a:r>
            <a:r>
              <a:rPr lang="en-US" sz="2000" i="1" dirty="0" err="1">
                <a:solidFill>
                  <a:srgbClr val="2F2B20"/>
                </a:solidFill>
                <a:latin typeface="Arial" charset="0"/>
              </a:rPr>
              <a:t>www.niehs.nih.gov</a:t>
            </a:r>
            <a:r>
              <a:rPr lang="en-US" sz="2000" i="1" dirty="0">
                <a:solidFill>
                  <a:srgbClr val="2F2B20"/>
                </a:solidFill>
                <a:latin typeface="Arial" charset="0"/>
              </a:rPr>
              <a:t>/</a:t>
            </a:r>
            <a:r>
              <a:rPr lang="en-US" sz="2000" i="1" dirty="0" err="1">
                <a:solidFill>
                  <a:srgbClr val="2F2B20"/>
                </a:solidFill>
                <a:latin typeface="Arial" charset="0"/>
              </a:rPr>
              <a:t>lessonsinclimatechange</a:t>
            </a:r>
            <a:endParaRPr lang="en-US" sz="2000" i="1" dirty="0">
              <a:solidFill>
                <a:srgbClr val="2F2B20"/>
              </a:solidFill>
              <a:latin typeface="Arial" charset="0"/>
            </a:endParaRPr>
          </a:p>
        </p:txBody>
      </p:sp>
    </p:spTree>
    <p:extLst>
      <p:ext uri="{BB962C8B-B14F-4D97-AF65-F5344CB8AC3E}">
        <p14:creationId xmlns:p14="http://schemas.microsoft.com/office/powerpoint/2010/main" val="260898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new USGCRP Climate Health Assessment</a:t>
            </a:r>
            <a:endParaRPr lang="en-US" dirty="0"/>
          </a:p>
        </p:txBody>
      </p:sp>
      <p:sp>
        <p:nvSpPr>
          <p:cNvPr id="5" name="Content Placeholder 4"/>
          <p:cNvSpPr>
            <a:spLocks noGrp="1"/>
          </p:cNvSpPr>
          <p:nvPr>
            <p:ph idx="1"/>
          </p:nvPr>
        </p:nvSpPr>
        <p:spPr>
          <a:xfrm>
            <a:off x="914400" y="1747838"/>
            <a:ext cx="3903499" cy="4725987"/>
          </a:xfrm>
        </p:spPr>
        <p:txBody>
          <a:bodyPr/>
          <a:lstStyle/>
          <a:p>
            <a:r>
              <a:rPr lang="en-US" dirty="0" smtClean="0"/>
              <a:t>Released April 2016</a:t>
            </a:r>
          </a:p>
          <a:p>
            <a:pPr lvl="1"/>
            <a:r>
              <a:rPr lang="en-US" dirty="0" smtClean="0">
                <a:hlinkClick r:id="rId2"/>
              </a:rPr>
              <a:t>https://health2016</a:t>
            </a:r>
            <a:r>
              <a:rPr lang="en-US" dirty="0">
                <a:hlinkClick r:id="rId2"/>
              </a:rPr>
              <a:t>.globalchange.gov</a:t>
            </a:r>
            <a:r>
              <a:rPr lang="en-US" dirty="0" smtClean="0">
                <a:hlinkClick r:id="rId2"/>
              </a:rPr>
              <a:t>/</a:t>
            </a:r>
            <a:endParaRPr lang="en-US" dirty="0" smtClean="0"/>
          </a:p>
          <a:p>
            <a:r>
              <a:rPr lang="en-US" dirty="0" smtClean="0"/>
              <a:t>Demonstrates advances in knowledge and levels of confidence</a:t>
            </a:r>
          </a:p>
          <a:p>
            <a:r>
              <a:rPr lang="en-US" dirty="0" smtClean="0"/>
              <a:t>NIEHS partnerships with AMS and NOAA led to decision to update materials with UNC</a:t>
            </a:r>
          </a:p>
          <a:p>
            <a:endParaRPr lang="en-US"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4158" y="1898482"/>
            <a:ext cx="3538203" cy="45795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0599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0636" y="2616255"/>
            <a:ext cx="4509581" cy="3431709"/>
          </a:xfrm>
          <a:prstGeom prst="rect">
            <a:avLst/>
          </a:prstGeom>
        </p:spPr>
        <p:txBody>
          <a:bodyPr wrap="square">
            <a:spAutoFit/>
          </a:bodyPr>
          <a:lstStyle/>
          <a:p>
            <a:pPr marL="230188" lvl="1" indent="-230188" defTabSz="914400" fontAlgn="base">
              <a:lnSpc>
                <a:spcPct val="80000"/>
              </a:lnSpc>
              <a:spcBef>
                <a:spcPts val="600"/>
              </a:spcBef>
              <a:spcAft>
                <a:spcPts val="400"/>
              </a:spcAft>
              <a:buClr>
                <a:srgbClr val="4F81BD">
                  <a:lumMod val="50000"/>
                </a:srgbClr>
              </a:buClr>
              <a:buSzPct val="80000"/>
              <a:buFont typeface="Arial" panose="020B0604020202020204" pitchFamily="34" charset="0"/>
              <a:buChar char="•"/>
            </a:pPr>
            <a:r>
              <a:rPr lang="en-US" sz="2000" dirty="0" smtClean="0">
                <a:solidFill>
                  <a:prstClr val="black"/>
                </a:solidFill>
              </a:rPr>
              <a:t>Climate </a:t>
            </a:r>
            <a:r>
              <a:rPr lang="en-US" sz="2000" dirty="0">
                <a:solidFill>
                  <a:prstClr val="black"/>
                </a:solidFill>
              </a:rPr>
              <a:t>change is a significant threat to the health of the American people. </a:t>
            </a:r>
          </a:p>
          <a:p>
            <a:pPr marL="230188" lvl="1" indent="-230188" defTabSz="914400" fontAlgn="base">
              <a:lnSpc>
                <a:spcPct val="80000"/>
              </a:lnSpc>
              <a:spcBef>
                <a:spcPts val="600"/>
              </a:spcBef>
              <a:spcAft>
                <a:spcPts val="400"/>
              </a:spcAft>
              <a:buClr>
                <a:srgbClr val="4F81BD">
                  <a:lumMod val="50000"/>
                </a:srgbClr>
              </a:buClr>
              <a:buSzPct val="80000"/>
              <a:buFont typeface="Arial" panose="020B0604020202020204" pitchFamily="34" charset="0"/>
              <a:buChar char="•"/>
            </a:pPr>
            <a:r>
              <a:rPr lang="en-US" sz="2000" dirty="0" smtClean="0">
                <a:solidFill>
                  <a:prstClr val="black"/>
                </a:solidFill>
              </a:rPr>
              <a:t>Climate </a:t>
            </a:r>
            <a:r>
              <a:rPr lang="en-US" sz="2000" dirty="0">
                <a:solidFill>
                  <a:prstClr val="black"/>
                </a:solidFill>
              </a:rPr>
              <a:t>change exacerbates some existing health threats and creates new public health challenges. </a:t>
            </a:r>
          </a:p>
          <a:p>
            <a:pPr marL="230188" lvl="1" indent="-230188" defTabSz="914400" fontAlgn="base">
              <a:lnSpc>
                <a:spcPct val="80000"/>
              </a:lnSpc>
              <a:spcBef>
                <a:spcPts val="600"/>
              </a:spcBef>
              <a:spcAft>
                <a:spcPts val="400"/>
              </a:spcAft>
              <a:buClr>
                <a:srgbClr val="4F81BD">
                  <a:lumMod val="50000"/>
                </a:srgbClr>
              </a:buClr>
              <a:buSzPct val="80000"/>
              <a:buFont typeface="Arial" panose="020B0604020202020204" pitchFamily="34" charset="0"/>
              <a:buChar char="•"/>
            </a:pPr>
            <a:r>
              <a:rPr lang="en-US" sz="2000" dirty="0">
                <a:solidFill>
                  <a:prstClr val="black"/>
                </a:solidFill>
              </a:rPr>
              <a:t>This assessment significantly advances what we know about the impacts of climate change on public health, and the confidence with which we know it. </a:t>
            </a:r>
          </a:p>
          <a:p>
            <a:pPr marL="230188" lvl="1" indent="-230188" defTabSz="914400" fontAlgn="base">
              <a:lnSpc>
                <a:spcPct val="80000"/>
              </a:lnSpc>
              <a:spcBef>
                <a:spcPts val="600"/>
              </a:spcBef>
              <a:spcAft>
                <a:spcPts val="400"/>
              </a:spcAft>
              <a:buClr>
                <a:srgbClr val="4F81BD">
                  <a:lumMod val="50000"/>
                </a:srgbClr>
              </a:buClr>
              <a:buSzPct val="80000"/>
              <a:buFont typeface="Arial" panose="020B0604020202020204" pitchFamily="34" charset="0"/>
              <a:buChar char="•"/>
            </a:pPr>
            <a:r>
              <a:rPr lang="en-US" sz="2000" dirty="0" smtClean="0">
                <a:solidFill>
                  <a:prstClr val="black"/>
                </a:solidFill>
              </a:rPr>
              <a:t>Every </a:t>
            </a:r>
            <a:r>
              <a:rPr lang="en-US" sz="2000" dirty="0">
                <a:solidFill>
                  <a:prstClr val="black"/>
                </a:solidFill>
              </a:rPr>
              <a:t>American is vulnerable to the health impacts associated with climate change. </a:t>
            </a:r>
            <a:endParaRPr lang="en-US" sz="2000" dirty="0" smtClean="0">
              <a:solidFill>
                <a:prstClr val="black"/>
              </a:solidFill>
            </a:endParaRPr>
          </a:p>
        </p:txBody>
      </p:sp>
      <p:sp>
        <p:nvSpPr>
          <p:cNvPr id="2" name="Title 1"/>
          <p:cNvSpPr>
            <a:spLocks noGrp="1"/>
          </p:cNvSpPr>
          <p:nvPr>
            <p:ph type="title"/>
          </p:nvPr>
        </p:nvSpPr>
        <p:spPr>
          <a:xfrm>
            <a:off x="457200" y="1118808"/>
            <a:ext cx="8229600" cy="730250"/>
          </a:xfrm>
        </p:spPr>
        <p:txBody>
          <a:bodyPr>
            <a:normAutofit fontScale="90000"/>
          </a:bodyPr>
          <a:lstStyle/>
          <a:p>
            <a:r>
              <a:rPr lang="en-US" sz="4000" dirty="0" smtClean="0"/>
              <a:t>GCRP Climate Health Assessment:  Top Line Messages</a:t>
            </a:r>
            <a:endParaRPr lang="en-US" sz="4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261" y="2688827"/>
            <a:ext cx="2537539" cy="380630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19164"/>
          <a:stretch/>
        </p:blipFill>
        <p:spPr>
          <a:xfrm>
            <a:off x="139233" y="2568096"/>
            <a:ext cx="1341403" cy="3858768"/>
          </a:xfrm>
          <a:prstGeom prst="rect">
            <a:avLst/>
          </a:prstGeom>
        </p:spPr>
      </p:pic>
    </p:spTree>
    <p:extLst>
      <p:ext uri="{BB962C8B-B14F-4D97-AF65-F5344CB8AC3E}">
        <p14:creationId xmlns:p14="http://schemas.microsoft.com/office/powerpoint/2010/main" val="106203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affects human health in two main ways: </a:t>
            </a:r>
            <a:br>
              <a:rPr lang="en-US" dirty="0"/>
            </a:br>
            <a:endParaRPr lang="en-US" dirty="0"/>
          </a:p>
        </p:txBody>
      </p:sp>
      <p:sp>
        <p:nvSpPr>
          <p:cNvPr id="3" name="Content Placeholder 2"/>
          <p:cNvSpPr>
            <a:spLocks noGrp="1"/>
          </p:cNvSpPr>
          <p:nvPr>
            <p:ph idx="1"/>
          </p:nvPr>
        </p:nvSpPr>
        <p:spPr>
          <a:xfrm>
            <a:off x="228601" y="2078182"/>
            <a:ext cx="3499337" cy="4455853"/>
          </a:xfrm>
        </p:spPr>
        <p:txBody>
          <a:bodyPr/>
          <a:lstStyle/>
          <a:p>
            <a:pPr marL="537210" indent="-457200">
              <a:spcBef>
                <a:spcPts val="400"/>
              </a:spcBef>
              <a:buClr>
                <a:schemeClr val="accent1">
                  <a:lumMod val="50000"/>
                </a:schemeClr>
              </a:buClr>
              <a:buSzPct val="75000"/>
              <a:buFont typeface="+mj-lt"/>
              <a:buAutoNum type="arabicPeriod"/>
            </a:pPr>
            <a:r>
              <a:rPr lang="en-US" sz="2000" dirty="0"/>
              <a:t>Changing the severity or frequency of health problems that are already affected by climate or weather </a:t>
            </a:r>
            <a:r>
              <a:rPr lang="en-US" sz="2000" dirty="0" smtClean="0"/>
              <a:t>factors</a:t>
            </a:r>
          </a:p>
          <a:p>
            <a:pPr marL="537210" indent="-457200">
              <a:spcBef>
                <a:spcPts val="400"/>
              </a:spcBef>
              <a:buClr>
                <a:schemeClr val="accent1">
                  <a:lumMod val="50000"/>
                </a:schemeClr>
              </a:buClr>
              <a:buSzPct val="75000"/>
              <a:buFont typeface="+mj-lt"/>
              <a:buAutoNum type="arabicPeriod"/>
            </a:pPr>
            <a:endParaRPr lang="en-US" sz="2000" dirty="0"/>
          </a:p>
          <a:p>
            <a:pPr marL="537210" indent="-457200">
              <a:spcBef>
                <a:spcPts val="400"/>
              </a:spcBef>
              <a:buClr>
                <a:schemeClr val="accent1">
                  <a:lumMod val="50000"/>
                </a:schemeClr>
              </a:buClr>
              <a:buSzPct val="75000"/>
              <a:buFont typeface="+mj-lt"/>
              <a:buAutoNum type="arabicPeriod"/>
            </a:pPr>
            <a:r>
              <a:rPr lang="en-US" sz="2000" dirty="0" smtClean="0"/>
              <a:t>Creating </a:t>
            </a:r>
            <a:r>
              <a:rPr lang="en-US" sz="2000" dirty="0"/>
              <a:t>unprecedented or unanticipated health problems or health threats in places where they have not previously occurred.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2676" y="1808048"/>
            <a:ext cx="5097371" cy="4188054"/>
          </a:xfrm>
          <a:prstGeom prst="rect">
            <a:avLst/>
          </a:prstGeom>
        </p:spPr>
      </p:pic>
      <p:sp>
        <p:nvSpPr>
          <p:cNvPr id="5" name="TextBox 4"/>
          <p:cNvSpPr txBox="1"/>
          <p:nvPr/>
        </p:nvSpPr>
        <p:spPr>
          <a:xfrm>
            <a:off x="4736123" y="6166339"/>
            <a:ext cx="3763108" cy="307777"/>
          </a:xfrm>
          <a:prstGeom prst="rect">
            <a:avLst/>
          </a:prstGeom>
          <a:noFill/>
        </p:spPr>
        <p:txBody>
          <a:bodyPr wrap="square" rtlCol="0">
            <a:spAutoFit/>
          </a:bodyPr>
          <a:lstStyle/>
          <a:p>
            <a:pPr algn="ctr"/>
            <a:r>
              <a:rPr lang="en-US" sz="1400" dirty="0" smtClean="0"/>
              <a:t>Climate and Health Assessment, 2016</a:t>
            </a:r>
            <a:endParaRPr lang="en-US" sz="1400" dirty="0"/>
          </a:p>
        </p:txBody>
      </p:sp>
    </p:spTree>
    <p:extLst>
      <p:ext uri="{BB962C8B-B14F-4D97-AF65-F5344CB8AC3E}">
        <p14:creationId xmlns:p14="http://schemas.microsoft.com/office/powerpoint/2010/main" val="4179363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1157607"/>
            <a:ext cx="9144000" cy="1004377"/>
          </a:xfrm>
        </p:spPr>
        <p:txBody>
          <a:bodyPr>
            <a:normAutofit/>
          </a:bodyPr>
          <a:lstStyle/>
          <a:p>
            <a:r>
              <a:rPr lang="en-US" dirty="0" smtClean="0"/>
              <a:t>Significant Findings</a:t>
            </a:r>
            <a:endParaRPr lang="en-US" dirty="0"/>
          </a:p>
        </p:txBody>
      </p:sp>
      <p:pic>
        <p:nvPicPr>
          <p:cNvPr id="7" name="Picture 8" descr="This indicator describes trends in unusually hot and cold temperatures across the United Stat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512"/>
          <a:stretch/>
        </p:blipFill>
        <p:spPr bwMode="auto">
          <a:xfrm>
            <a:off x="71910" y="1962941"/>
            <a:ext cx="1633979" cy="106691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850571" y="2071794"/>
            <a:ext cx="7166429" cy="4252446"/>
          </a:xfrm>
          <a:prstGeom prst="rect">
            <a:avLst/>
          </a:prstGeom>
        </p:spPr>
        <p:txBody>
          <a:bodyPr wrap="square">
            <a:spAutoFit/>
          </a:bodyPr>
          <a:lstStyle/>
          <a:p>
            <a:pPr marL="0" lvl="1" fontAlgn="base">
              <a:lnSpc>
                <a:spcPct val="80000"/>
              </a:lnSpc>
              <a:spcBef>
                <a:spcPts val="600"/>
              </a:spcBef>
              <a:spcAft>
                <a:spcPts val="400"/>
              </a:spcAft>
              <a:buClr>
                <a:schemeClr val="accent1">
                  <a:lumMod val="50000"/>
                </a:schemeClr>
              </a:buClr>
              <a:buSzPct val="80000"/>
            </a:pPr>
            <a:r>
              <a:rPr lang="en-US" sz="2400" b="1" dirty="0" bmk="_Toc378587540">
                <a:solidFill>
                  <a:schemeClr val="accent1">
                    <a:lumMod val="50000"/>
                  </a:schemeClr>
                </a:solidFill>
              </a:rPr>
              <a:t>Quantifies </a:t>
            </a:r>
            <a:r>
              <a:rPr lang="en-US" sz="2400" b="1" dirty="0" smtClean="0" bmk="_Toc378587540">
                <a:solidFill>
                  <a:schemeClr val="accent1">
                    <a:lumMod val="50000"/>
                  </a:schemeClr>
                </a:solidFill>
              </a:rPr>
              <a:t>future </a:t>
            </a:r>
            <a:r>
              <a:rPr lang="en-US" sz="2400" b="1" dirty="0" bmk="_Toc378587540">
                <a:solidFill>
                  <a:schemeClr val="accent1">
                    <a:lumMod val="50000"/>
                  </a:schemeClr>
                </a:solidFill>
              </a:rPr>
              <a:t>i</a:t>
            </a:r>
            <a:r>
              <a:rPr lang="en-US" sz="2400" b="1" dirty="0" smtClean="0" bmk="_Toc378587540">
                <a:solidFill>
                  <a:schemeClr val="accent1">
                    <a:lumMod val="50000"/>
                  </a:schemeClr>
                </a:solidFill>
              </a:rPr>
              <a:t>ncreases </a:t>
            </a:r>
            <a:r>
              <a:rPr lang="en-US" sz="2400" b="1" dirty="0" bmk="_Toc378587540">
                <a:solidFill>
                  <a:schemeClr val="accent1">
                    <a:lumMod val="50000"/>
                  </a:schemeClr>
                </a:solidFill>
              </a:rPr>
              <a:t>in </a:t>
            </a:r>
            <a:r>
              <a:rPr lang="en-US" sz="2400" b="1" dirty="0" smtClean="0" bmk="_Toc378587540">
                <a:solidFill>
                  <a:schemeClr val="accent1">
                    <a:lumMod val="50000"/>
                  </a:schemeClr>
                </a:solidFill>
              </a:rPr>
              <a:t>temperature-related </a:t>
            </a:r>
            <a:r>
              <a:rPr lang="en-US" sz="2400" b="1" dirty="0" bmk="_Toc378587540">
                <a:solidFill>
                  <a:schemeClr val="accent1">
                    <a:lumMod val="50000"/>
                  </a:schemeClr>
                </a:solidFill>
              </a:rPr>
              <a:t>d</a:t>
            </a:r>
            <a:r>
              <a:rPr lang="en-US" sz="2400" b="1" dirty="0" smtClean="0" bmk="_Toc378587540">
                <a:solidFill>
                  <a:schemeClr val="accent1">
                    <a:lumMod val="50000"/>
                  </a:schemeClr>
                </a:solidFill>
              </a:rPr>
              <a:t>eaths </a:t>
            </a:r>
          </a:p>
          <a:p>
            <a:pPr marL="0" lvl="1" fontAlgn="base">
              <a:lnSpc>
                <a:spcPct val="80000"/>
              </a:lnSpc>
              <a:spcBef>
                <a:spcPts val="600"/>
              </a:spcBef>
              <a:spcAft>
                <a:spcPts val="400"/>
              </a:spcAft>
              <a:buClr>
                <a:schemeClr val="accent1">
                  <a:lumMod val="50000"/>
                </a:schemeClr>
              </a:buClr>
              <a:buSzPct val="80000"/>
            </a:pPr>
            <a:endParaRPr lang="en-US" sz="2400" b="1" dirty="0" bmk="_Toc378587540">
              <a:solidFill>
                <a:schemeClr val="accent1">
                  <a:lumMod val="50000"/>
                </a:schemeClr>
              </a:solidFill>
            </a:endParaRPr>
          </a:p>
          <a:p>
            <a:pPr marL="0" lvl="1" fontAlgn="base">
              <a:lnSpc>
                <a:spcPct val="80000"/>
              </a:lnSpc>
              <a:spcBef>
                <a:spcPts val="600"/>
              </a:spcBef>
              <a:spcAft>
                <a:spcPts val="400"/>
              </a:spcAft>
              <a:buClr>
                <a:schemeClr val="accent1">
                  <a:lumMod val="50000"/>
                </a:schemeClr>
              </a:buClr>
              <a:buSzPct val="80000"/>
            </a:pPr>
            <a:endParaRPr lang="en-US" sz="2400" b="1" dirty="0" bmk="_Toc378587540">
              <a:solidFill>
                <a:schemeClr val="accent1">
                  <a:lumMod val="50000"/>
                </a:schemeClr>
              </a:solidFill>
            </a:endParaRPr>
          </a:p>
          <a:p>
            <a:pPr marL="0" lvl="1" fontAlgn="base">
              <a:lnSpc>
                <a:spcPct val="80000"/>
              </a:lnSpc>
              <a:spcBef>
                <a:spcPts val="600"/>
              </a:spcBef>
              <a:spcAft>
                <a:spcPts val="400"/>
              </a:spcAft>
              <a:buClr>
                <a:schemeClr val="accent1">
                  <a:lumMod val="50000"/>
                </a:schemeClr>
              </a:buClr>
              <a:buSzPct val="80000"/>
            </a:pPr>
            <a:r>
              <a:rPr lang="en-US" sz="2400" b="1" dirty="0" smtClean="0" bmk="_Toc378587540">
                <a:solidFill>
                  <a:schemeClr val="accent1">
                    <a:lumMod val="50000"/>
                  </a:schemeClr>
                </a:solidFill>
              </a:rPr>
              <a:t>Confirms air </a:t>
            </a:r>
            <a:r>
              <a:rPr lang="en-US" sz="2400" b="1" dirty="0" bmk="_Toc378587540">
                <a:solidFill>
                  <a:schemeClr val="accent1">
                    <a:lumMod val="50000"/>
                  </a:schemeClr>
                </a:solidFill>
              </a:rPr>
              <a:t>q</a:t>
            </a:r>
            <a:r>
              <a:rPr lang="en-US" sz="2400" b="1" dirty="0" smtClean="0" bmk="_Toc378587540">
                <a:solidFill>
                  <a:schemeClr val="accent1">
                    <a:lumMod val="50000"/>
                  </a:schemeClr>
                </a:solidFill>
              </a:rPr>
              <a:t>uality </a:t>
            </a:r>
            <a:r>
              <a:rPr lang="en-US" sz="2400" b="1" dirty="0" bmk="_Toc378587540">
                <a:solidFill>
                  <a:schemeClr val="accent1">
                    <a:lumMod val="50000"/>
                  </a:schemeClr>
                </a:solidFill>
              </a:rPr>
              <a:t>i</a:t>
            </a:r>
            <a:r>
              <a:rPr lang="en-US" sz="2400" b="1" dirty="0" smtClean="0" bmk="_Toc378587540">
                <a:solidFill>
                  <a:schemeClr val="accent1">
                    <a:lumMod val="50000"/>
                  </a:schemeClr>
                </a:solidFill>
              </a:rPr>
              <a:t>mpacts </a:t>
            </a:r>
            <a:r>
              <a:rPr lang="en-US" sz="2400" b="1" dirty="0" bmk="_Toc378587540">
                <a:solidFill>
                  <a:schemeClr val="accent1">
                    <a:lumMod val="50000"/>
                  </a:schemeClr>
                </a:solidFill>
              </a:rPr>
              <a:t>and </a:t>
            </a:r>
            <a:r>
              <a:rPr lang="en-US" sz="2400" b="1" dirty="0" smtClean="0" bmk="_Toc378587540">
                <a:solidFill>
                  <a:schemeClr val="accent1">
                    <a:lumMod val="50000"/>
                  </a:schemeClr>
                </a:solidFill>
              </a:rPr>
              <a:t>provides </a:t>
            </a:r>
            <a:r>
              <a:rPr lang="en-US" sz="2400" b="1" dirty="0" bmk="_Toc378587540">
                <a:solidFill>
                  <a:schemeClr val="accent1">
                    <a:lumMod val="50000"/>
                  </a:schemeClr>
                </a:solidFill>
              </a:rPr>
              <a:t>l</a:t>
            </a:r>
            <a:r>
              <a:rPr lang="en-US" sz="2400" b="1" dirty="0" smtClean="0" bmk="_Toc378587540">
                <a:solidFill>
                  <a:schemeClr val="accent1">
                    <a:lumMod val="50000"/>
                  </a:schemeClr>
                </a:solidFill>
              </a:rPr>
              <a:t>ikelihood </a:t>
            </a:r>
            <a:r>
              <a:rPr lang="en-US" sz="2400" b="1" dirty="0" bmk="_Toc378587540">
                <a:solidFill>
                  <a:schemeClr val="accent1">
                    <a:lumMod val="50000"/>
                  </a:schemeClr>
                </a:solidFill>
              </a:rPr>
              <a:t>for </a:t>
            </a:r>
            <a:r>
              <a:rPr lang="en-US" sz="2400" b="1" dirty="0" smtClean="0" bmk="_Toc378587540">
                <a:solidFill>
                  <a:schemeClr val="accent1">
                    <a:lumMod val="50000"/>
                  </a:schemeClr>
                </a:solidFill>
              </a:rPr>
              <a:t>ozone</a:t>
            </a:r>
            <a:r>
              <a:rPr lang="en-US" sz="2400" b="1" dirty="0" bmk="_Toc378587540">
                <a:solidFill>
                  <a:schemeClr val="accent1">
                    <a:lumMod val="50000"/>
                  </a:schemeClr>
                </a:solidFill>
              </a:rPr>
              <a:t>, </a:t>
            </a:r>
            <a:r>
              <a:rPr lang="en-US" sz="2400" b="1" dirty="0" smtClean="0" bmk="_Toc378587540">
                <a:solidFill>
                  <a:schemeClr val="accent1">
                    <a:lumMod val="50000"/>
                  </a:schemeClr>
                </a:solidFill>
              </a:rPr>
              <a:t>wildfire impacts</a:t>
            </a:r>
          </a:p>
          <a:p>
            <a:pPr marL="0" lvl="1" fontAlgn="base">
              <a:lnSpc>
                <a:spcPct val="80000"/>
              </a:lnSpc>
              <a:spcBef>
                <a:spcPts val="600"/>
              </a:spcBef>
              <a:spcAft>
                <a:spcPts val="400"/>
              </a:spcAft>
              <a:buClr>
                <a:schemeClr val="accent1">
                  <a:lumMod val="50000"/>
                </a:schemeClr>
              </a:buClr>
              <a:buSzPct val="80000"/>
            </a:pPr>
            <a:endParaRPr lang="en-US" sz="2400" b="1" dirty="0" bmk="_Toc378587540">
              <a:solidFill>
                <a:schemeClr val="accent1">
                  <a:lumMod val="50000"/>
                </a:schemeClr>
              </a:solidFill>
            </a:endParaRPr>
          </a:p>
          <a:p>
            <a:pPr marL="0" lvl="1" fontAlgn="base">
              <a:lnSpc>
                <a:spcPct val="80000"/>
              </a:lnSpc>
              <a:spcBef>
                <a:spcPts val="600"/>
              </a:spcBef>
              <a:spcAft>
                <a:spcPts val="400"/>
              </a:spcAft>
              <a:buClr>
                <a:schemeClr val="accent1">
                  <a:lumMod val="50000"/>
                </a:schemeClr>
              </a:buClr>
              <a:buSzPct val="80000"/>
            </a:pPr>
            <a:endParaRPr lang="en-US" sz="2400" b="1" dirty="0" smtClean="0" bmk="_Toc378587540">
              <a:solidFill>
                <a:schemeClr val="accent1">
                  <a:lumMod val="50000"/>
                </a:schemeClr>
              </a:solidFill>
            </a:endParaRPr>
          </a:p>
          <a:p>
            <a:pPr marL="0" lvl="1" fontAlgn="base">
              <a:lnSpc>
                <a:spcPct val="80000"/>
              </a:lnSpc>
              <a:spcBef>
                <a:spcPts val="600"/>
              </a:spcBef>
              <a:spcAft>
                <a:spcPts val="400"/>
              </a:spcAft>
              <a:buClr>
                <a:schemeClr val="accent1">
                  <a:lumMod val="50000"/>
                </a:schemeClr>
              </a:buClr>
              <a:buSzPct val="80000"/>
            </a:pPr>
            <a:endParaRPr lang="en-US" sz="2400" b="1" dirty="0" bmk="_Toc378587540">
              <a:solidFill>
                <a:schemeClr val="accent1">
                  <a:lumMod val="50000"/>
                </a:schemeClr>
              </a:solidFill>
            </a:endParaRPr>
          </a:p>
          <a:p>
            <a:pPr marL="0" lvl="1" fontAlgn="base">
              <a:lnSpc>
                <a:spcPct val="80000"/>
              </a:lnSpc>
              <a:spcBef>
                <a:spcPts val="600"/>
              </a:spcBef>
              <a:spcAft>
                <a:spcPts val="400"/>
              </a:spcAft>
              <a:buClr>
                <a:schemeClr val="accent1">
                  <a:lumMod val="50000"/>
                </a:schemeClr>
              </a:buClr>
              <a:buSzPct val="80000"/>
            </a:pPr>
            <a:r>
              <a:rPr lang="en-US" sz="2400" b="1" dirty="0" smtClean="0" bmk="_Toc378587540">
                <a:solidFill>
                  <a:schemeClr val="accent1">
                    <a:lumMod val="50000"/>
                  </a:schemeClr>
                </a:solidFill>
              </a:rPr>
              <a:t>Connects </a:t>
            </a:r>
            <a:r>
              <a:rPr lang="en-US" sz="2400" b="1" dirty="0" bmk="_Toc378587540">
                <a:solidFill>
                  <a:schemeClr val="accent1">
                    <a:lumMod val="50000"/>
                  </a:schemeClr>
                </a:solidFill>
              </a:rPr>
              <a:t>changes in e</a:t>
            </a:r>
            <a:r>
              <a:rPr lang="en-US" sz="2400" b="1" dirty="0" smtClean="0" bmk="_Toc378587540">
                <a:solidFill>
                  <a:schemeClr val="accent1">
                    <a:lumMod val="50000"/>
                  </a:schemeClr>
                </a:solidFill>
              </a:rPr>
              <a:t>xtreme events </a:t>
            </a:r>
            <a:r>
              <a:rPr lang="en-US" sz="2400" b="1" dirty="0" bmk="_Toc378587540">
                <a:solidFill>
                  <a:schemeClr val="accent1">
                    <a:lumMod val="50000"/>
                  </a:schemeClr>
                </a:solidFill>
              </a:rPr>
              <a:t>to i</a:t>
            </a:r>
            <a:r>
              <a:rPr lang="en-US" sz="2400" b="1" dirty="0" smtClean="0" bmk="_Toc378587540">
                <a:solidFill>
                  <a:schemeClr val="accent1">
                    <a:lumMod val="50000"/>
                  </a:schemeClr>
                </a:solidFill>
              </a:rPr>
              <a:t>ncreased exposure </a:t>
            </a:r>
            <a:r>
              <a:rPr lang="en-US" sz="2400" b="1" dirty="0" bmk="_Toc378587540">
                <a:solidFill>
                  <a:schemeClr val="accent1">
                    <a:lumMod val="50000"/>
                  </a:schemeClr>
                </a:solidFill>
              </a:rPr>
              <a:t>to h</a:t>
            </a:r>
            <a:r>
              <a:rPr lang="en-US" sz="2400" b="1" dirty="0" smtClean="0" bmk="_Toc378587540">
                <a:solidFill>
                  <a:schemeClr val="accent1">
                    <a:lumMod val="50000"/>
                  </a:schemeClr>
                </a:solidFill>
              </a:rPr>
              <a:t>ealth impacts</a:t>
            </a:r>
            <a:endParaRPr lang="en-US" sz="2400" b="1" dirty="0" bmk="_Toc378587540">
              <a:solidFill>
                <a:schemeClr val="accent1">
                  <a:lumMod val="50000"/>
                </a:schemeClr>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3333" t="45556" r="12500" b="24818"/>
          <a:stretch/>
        </p:blipFill>
        <p:spPr>
          <a:xfrm>
            <a:off x="55603" y="3599134"/>
            <a:ext cx="1667967" cy="12341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94" y="5301076"/>
            <a:ext cx="1636720" cy="1180139"/>
          </a:xfrm>
          <a:prstGeom prst="rect">
            <a:avLst/>
          </a:prstGeom>
        </p:spPr>
      </p:pic>
    </p:spTree>
    <p:extLst>
      <p:ext uri="{BB962C8B-B14F-4D97-AF65-F5344CB8AC3E}">
        <p14:creationId xmlns:p14="http://schemas.microsoft.com/office/powerpoint/2010/main" val="364743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3142" y="2043315"/>
            <a:ext cx="7184571" cy="4360167"/>
          </a:xfrm>
          <a:prstGeom prst="rect">
            <a:avLst/>
          </a:prstGeom>
        </p:spPr>
        <p:txBody>
          <a:bodyPr wrap="square">
            <a:spAutoFit/>
          </a:bodyPr>
          <a:lstStyle/>
          <a:p>
            <a:pPr marL="0" lvl="1" fontAlgn="base">
              <a:lnSpc>
                <a:spcPct val="80000"/>
              </a:lnSpc>
              <a:spcBef>
                <a:spcPts val="600"/>
              </a:spcBef>
              <a:spcAft>
                <a:spcPts val="400"/>
              </a:spcAft>
              <a:buClr>
                <a:schemeClr val="accent1">
                  <a:lumMod val="50000"/>
                </a:schemeClr>
              </a:buClr>
              <a:buSzPct val="80000"/>
            </a:pPr>
            <a:r>
              <a:rPr lang="en-US" sz="2400" b="1" dirty="0" smtClean="0" bmk="_Toc378587540">
                <a:solidFill>
                  <a:schemeClr val="accent1">
                    <a:lumMod val="50000"/>
                  </a:schemeClr>
                </a:solidFill>
              </a:rPr>
              <a:t>Provides </a:t>
            </a:r>
            <a:r>
              <a:rPr lang="en-US" sz="2400" b="1" dirty="0" bmk="_Toc378587540">
                <a:solidFill>
                  <a:schemeClr val="accent1">
                    <a:lumMod val="50000"/>
                  </a:schemeClr>
                </a:solidFill>
              </a:rPr>
              <a:t>likelihood of changing vector distribution, expands discussion of </a:t>
            </a:r>
            <a:r>
              <a:rPr lang="en-US" sz="2400" b="1" dirty="0" smtClean="0" bmk="_Toc378587540">
                <a:solidFill>
                  <a:schemeClr val="accent1">
                    <a:lumMod val="50000"/>
                  </a:schemeClr>
                </a:solidFill>
              </a:rPr>
              <a:t>WNV</a:t>
            </a:r>
            <a:endParaRPr lang="en-US" sz="2400" b="1" dirty="0" bmk="_Toc378587540">
              <a:solidFill>
                <a:schemeClr val="accent1">
                  <a:lumMod val="50000"/>
                </a:schemeClr>
              </a:solidFill>
            </a:endParaRPr>
          </a:p>
          <a:p>
            <a:pPr marL="0" lvl="1" fontAlgn="base">
              <a:lnSpc>
                <a:spcPct val="80000"/>
              </a:lnSpc>
              <a:spcAft>
                <a:spcPts val="800"/>
              </a:spcAft>
              <a:buClr>
                <a:schemeClr val="accent1">
                  <a:lumMod val="50000"/>
                </a:schemeClr>
              </a:buClr>
              <a:buSzPct val="80000"/>
            </a:pPr>
            <a:endParaRPr lang="en-US" sz="2000" dirty="0" bmk="_Toc378587540">
              <a:solidFill>
                <a:schemeClr val="accent1">
                  <a:lumMod val="50000"/>
                </a:schemeClr>
              </a:solidFill>
            </a:endParaRPr>
          </a:p>
          <a:p>
            <a:pPr marL="0" lvl="1" fontAlgn="base">
              <a:lnSpc>
                <a:spcPct val="80000"/>
              </a:lnSpc>
              <a:spcAft>
                <a:spcPts val="400"/>
              </a:spcAft>
              <a:buClr>
                <a:schemeClr val="accent1">
                  <a:lumMod val="50000"/>
                </a:schemeClr>
              </a:buClr>
              <a:buSzPct val="80000"/>
            </a:pPr>
            <a:endParaRPr lang="en-US" sz="2400" b="1" dirty="0" smtClean="0" bmk="_Toc378587540">
              <a:solidFill>
                <a:schemeClr val="accent1">
                  <a:lumMod val="50000"/>
                </a:schemeClr>
              </a:solidFill>
            </a:endParaRPr>
          </a:p>
          <a:p>
            <a:pPr marL="0" lvl="1" fontAlgn="base">
              <a:lnSpc>
                <a:spcPct val="80000"/>
              </a:lnSpc>
              <a:spcAft>
                <a:spcPts val="400"/>
              </a:spcAft>
              <a:buClr>
                <a:schemeClr val="accent1">
                  <a:lumMod val="50000"/>
                </a:schemeClr>
              </a:buClr>
              <a:buSzPct val="80000"/>
            </a:pPr>
            <a:endParaRPr lang="en-US" sz="2400" b="1" dirty="0" bmk="_Toc378587540">
              <a:solidFill>
                <a:schemeClr val="accent1">
                  <a:lumMod val="50000"/>
                </a:schemeClr>
              </a:solidFill>
            </a:endParaRPr>
          </a:p>
          <a:p>
            <a:pPr marL="0" lvl="1" fontAlgn="base">
              <a:lnSpc>
                <a:spcPct val="80000"/>
              </a:lnSpc>
              <a:spcAft>
                <a:spcPts val="400"/>
              </a:spcAft>
              <a:buClr>
                <a:schemeClr val="accent1">
                  <a:lumMod val="50000"/>
                </a:schemeClr>
              </a:buClr>
              <a:buSzPct val="80000"/>
            </a:pPr>
            <a:r>
              <a:rPr lang="en-US" sz="2400" b="1" dirty="0" smtClean="0" bmk="_Toc378587540">
                <a:solidFill>
                  <a:schemeClr val="accent1">
                    <a:lumMod val="50000"/>
                  </a:schemeClr>
                </a:solidFill>
              </a:rPr>
              <a:t>Details </a:t>
            </a:r>
            <a:r>
              <a:rPr lang="en-US" sz="2400" b="1" dirty="0" bmk="_Toc378587540">
                <a:solidFill>
                  <a:schemeClr val="accent1">
                    <a:lumMod val="50000"/>
                  </a:schemeClr>
                </a:solidFill>
              </a:rPr>
              <a:t>sources and pathways (drinking, recreational) of waterborne illness risk</a:t>
            </a:r>
          </a:p>
          <a:p>
            <a:pPr marL="0" lvl="1" fontAlgn="base">
              <a:lnSpc>
                <a:spcPct val="80000"/>
              </a:lnSpc>
              <a:spcAft>
                <a:spcPts val="800"/>
              </a:spcAft>
              <a:buClr>
                <a:schemeClr val="accent1">
                  <a:lumMod val="50000"/>
                </a:schemeClr>
              </a:buClr>
              <a:buSzPct val="80000"/>
            </a:pPr>
            <a:endParaRPr lang="en-US" sz="2000" dirty="0" bmk="_Toc378587540">
              <a:solidFill>
                <a:schemeClr val="accent1">
                  <a:lumMod val="50000"/>
                </a:schemeClr>
              </a:solidFill>
            </a:endParaRPr>
          </a:p>
          <a:p>
            <a:pPr marL="0" lvl="1" fontAlgn="base">
              <a:lnSpc>
                <a:spcPct val="80000"/>
              </a:lnSpc>
              <a:spcAft>
                <a:spcPts val="400"/>
              </a:spcAft>
              <a:buClr>
                <a:schemeClr val="accent1">
                  <a:lumMod val="50000"/>
                </a:schemeClr>
              </a:buClr>
              <a:buSzPct val="80000"/>
            </a:pPr>
            <a:endParaRPr lang="en-US" sz="2400" b="1" dirty="0" smtClean="0" bmk="_Toc378587540">
              <a:solidFill>
                <a:schemeClr val="accent1">
                  <a:lumMod val="50000"/>
                </a:schemeClr>
              </a:solidFill>
            </a:endParaRPr>
          </a:p>
          <a:p>
            <a:pPr marL="0" lvl="1" fontAlgn="base">
              <a:lnSpc>
                <a:spcPct val="80000"/>
              </a:lnSpc>
              <a:spcAft>
                <a:spcPts val="400"/>
              </a:spcAft>
              <a:buClr>
                <a:schemeClr val="accent1">
                  <a:lumMod val="50000"/>
                </a:schemeClr>
              </a:buClr>
              <a:buSzPct val="80000"/>
            </a:pPr>
            <a:endParaRPr lang="en-US" sz="2400" b="1" dirty="0" bmk="_Toc378587540">
              <a:solidFill>
                <a:schemeClr val="accent1">
                  <a:lumMod val="50000"/>
                </a:schemeClr>
              </a:solidFill>
            </a:endParaRPr>
          </a:p>
          <a:p>
            <a:pPr marL="0" lvl="1" fontAlgn="base">
              <a:lnSpc>
                <a:spcPct val="80000"/>
              </a:lnSpc>
              <a:spcAft>
                <a:spcPts val="400"/>
              </a:spcAft>
              <a:buClr>
                <a:schemeClr val="accent1">
                  <a:lumMod val="50000"/>
                </a:schemeClr>
              </a:buClr>
              <a:buSzPct val="80000"/>
            </a:pPr>
            <a:r>
              <a:rPr lang="en-US" sz="2400" b="1" dirty="0" smtClean="0" bmk="_Toc378587540">
                <a:solidFill>
                  <a:schemeClr val="accent1">
                    <a:lumMod val="50000"/>
                  </a:schemeClr>
                </a:solidFill>
              </a:rPr>
              <a:t>First </a:t>
            </a:r>
            <a:r>
              <a:rPr lang="en-US" sz="2400" b="1" dirty="0" bmk="_Toc378587540">
                <a:solidFill>
                  <a:schemeClr val="accent1">
                    <a:lumMod val="50000"/>
                  </a:schemeClr>
                </a:solidFill>
              </a:rPr>
              <a:t>assessment of rising CO</a:t>
            </a:r>
            <a:r>
              <a:rPr lang="en-US" sz="2400" b="1" baseline="-25000" dirty="0" bmk="_Toc378587540">
                <a:solidFill>
                  <a:schemeClr val="accent1">
                    <a:lumMod val="50000"/>
                  </a:schemeClr>
                </a:solidFill>
              </a:rPr>
              <a:t>2</a:t>
            </a:r>
            <a:r>
              <a:rPr lang="en-US" sz="2400" b="1" dirty="0" bmk="_Toc378587540">
                <a:solidFill>
                  <a:schemeClr val="accent1">
                    <a:lumMod val="50000"/>
                  </a:schemeClr>
                </a:solidFill>
              </a:rPr>
              <a:t>, climate on quality (nutritional value) of food</a:t>
            </a:r>
          </a:p>
          <a:p>
            <a:pPr marL="0" lvl="1" fontAlgn="base">
              <a:lnSpc>
                <a:spcPct val="80000"/>
              </a:lnSpc>
              <a:spcAft>
                <a:spcPts val="400"/>
              </a:spcAft>
              <a:buClr>
                <a:schemeClr val="accent1">
                  <a:lumMod val="50000"/>
                </a:schemeClr>
              </a:buClr>
              <a:buSzPct val="80000"/>
            </a:pPr>
            <a:endParaRPr lang="en-US" sz="2000" dirty="0" bmk="_Toc378587540">
              <a:solidFill>
                <a:schemeClr val="accent1">
                  <a:lumMod val="50000"/>
                </a:schemeClr>
              </a:solidFil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3200" t="14506" r="6557" b="37825"/>
          <a:stretch/>
        </p:blipFill>
        <p:spPr>
          <a:xfrm>
            <a:off x="143715" y="1825598"/>
            <a:ext cx="1637722" cy="1186115"/>
          </a:xfrm>
          <a:prstGeom prst="rect">
            <a:avLst/>
          </a:prstGeom>
        </p:spPr>
      </p:pic>
      <p:pic>
        <p:nvPicPr>
          <p:cNvPr id="9" name="Picture 2" descr="http://www.bhmpics.com/wallpapers/wheat_field_background-1680x10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09"/>
          <a:stretch/>
        </p:blipFill>
        <p:spPr bwMode="auto">
          <a:xfrm>
            <a:off x="71143" y="5219172"/>
            <a:ext cx="1653458" cy="1203403"/>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54969" t="64035" r="4406" b="16646"/>
          <a:stretch/>
        </p:blipFill>
        <p:spPr>
          <a:xfrm>
            <a:off x="72157" y="3496539"/>
            <a:ext cx="1687700" cy="1151260"/>
          </a:xfrm>
          <a:prstGeom prst="rect">
            <a:avLst/>
          </a:prstGeom>
        </p:spPr>
      </p:pic>
      <p:sp>
        <p:nvSpPr>
          <p:cNvPr id="7" name="Title 9"/>
          <p:cNvSpPr txBox="1">
            <a:spLocks/>
          </p:cNvSpPr>
          <p:nvPr/>
        </p:nvSpPr>
        <p:spPr bwMode="auto">
          <a:xfrm>
            <a:off x="0" y="1157607"/>
            <a:ext cx="9144000" cy="100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a:lstStyle>
          <a:p>
            <a:r>
              <a:rPr lang="en-US" smtClean="0"/>
              <a:t>Significant Findings</a:t>
            </a:r>
            <a:endParaRPr lang="en-US" dirty="0"/>
          </a:p>
        </p:txBody>
      </p:sp>
    </p:spTree>
    <p:extLst>
      <p:ext uri="{BB962C8B-B14F-4D97-AF65-F5344CB8AC3E}">
        <p14:creationId xmlns:p14="http://schemas.microsoft.com/office/powerpoint/2010/main" val="239172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0" y="2246925"/>
            <a:ext cx="6985000" cy="2724849"/>
          </a:xfrm>
          <a:prstGeom prst="rect">
            <a:avLst/>
          </a:prstGeom>
        </p:spPr>
        <p:txBody>
          <a:bodyPr wrap="square">
            <a:spAutoFit/>
          </a:bodyPr>
          <a:lstStyle/>
          <a:p>
            <a:pPr marL="0" lvl="1" fontAlgn="base">
              <a:lnSpc>
                <a:spcPct val="80000"/>
              </a:lnSpc>
              <a:spcAft>
                <a:spcPts val="400"/>
              </a:spcAft>
              <a:buClr>
                <a:schemeClr val="accent1">
                  <a:lumMod val="50000"/>
                </a:schemeClr>
              </a:buClr>
              <a:buSzPct val="80000"/>
            </a:pPr>
            <a:r>
              <a:rPr lang="en-US" sz="2800" b="1" dirty="0" smtClean="0" bmk="_Toc378587540">
                <a:solidFill>
                  <a:schemeClr val="accent1">
                    <a:lumMod val="50000"/>
                  </a:schemeClr>
                </a:solidFill>
              </a:rPr>
              <a:t>Presents </a:t>
            </a:r>
            <a:r>
              <a:rPr lang="en-US" sz="2800" b="1" dirty="0" bmk="_Toc378587540">
                <a:solidFill>
                  <a:schemeClr val="accent1">
                    <a:lumMod val="50000"/>
                  </a:schemeClr>
                </a:solidFill>
              </a:rPr>
              <a:t>an </a:t>
            </a:r>
            <a:r>
              <a:rPr lang="en-US" sz="2800" b="1" dirty="0" smtClean="0" bmk="_Toc378587540">
                <a:solidFill>
                  <a:schemeClr val="accent1">
                    <a:lumMod val="50000"/>
                  </a:schemeClr>
                </a:solidFill>
              </a:rPr>
              <a:t>important </a:t>
            </a:r>
            <a:r>
              <a:rPr lang="en-US" sz="2800" b="1" dirty="0" bmk="_Toc378587540">
                <a:solidFill>
                  <a:schemeClr val="accent1">
                    <a:lumMod val="50000"/>
                  </a:schemeClr>
                </a:solidFill>
              </a:rPr>
              <a:t>e</a:t>
            </a:r>
            <a:r>
              <a:rPr lang="en-US" sz="2800" b="1" dirty="0" smtClean="0" bmk="_Toc378587540">
                <a:solidFill>
                  <a:schemeClr val="accent1">
                    <a:lumMod val="50000"/>
                  </a:schemeClr>
                </a:solidFill>
              </a:rPr>
              <a:t>merging </a:t>
            </a:r>
            <a:r>
              <a:rPr lang="en-US" sz="2800" b="1" dirty="0" bmk="_Toc378587540">
                <a:solidFill>
                  <a:schemeClr val="accent1">
                    <a:lumMod val="50000"/>
                  </a:schemeClr>
                </a:solidFill>
              </a:rPr>
              <a:t>a</a:t>
            </a:r>
            <a:r>
              <a:rPr lang="en-US" sz="2800" b="1" dirty="0" smtClean="0" bmk="_Toc378587540">
                <a:solidFill>
                  <a:schemeClr val="accent1">
                    <a:lumMod val="50000"/>
                  </a:schemeClr>
                </a:solidFill>
              </a:rPr>
              <a:t>rea</a:t>
            </a:r>
            <a:r>
              <a:rPr lang="en-US" sz="2800" b="1" dirty="0" bmk="_Toc378587540">
                <a:solidFill>
                  <a:schemeClr val="accent1">
                    <a:lumMod val="50000"/>
                  </a:schemeClr>
                </a:solidFill>
              </a:rPr>
              <a:t>: </a:t>
            </a:r>
            <a:r>
              <a:rPr lang="en-US" sz="2800" b="1" dirty="0" smtClean="0" bmk="_Toc378587540">
                <a:solidFill>
                  <a:schemeClr val="accent1">
                    <a:lumMod val="50000"/>
                  </a:schemeClr>
                </a:solidFill>
              </a:rPr>
              <a:t>increased </a:t>
            </a:r>
            <a:r>
              <a:rPr lang="en-US" sz="2800" b="1" dirty="0" bmk="_Toc378587540">
                <a:solidFill>
                  <a:schemeClr val="accent1">
                    <a:lumMod val="50000"/>
                  </a:schemeClr>
                </a:solidFill>
              </a:rPr>
              <a:t>m</a:t>
            </a:r>
            <a:r>
              <a:rPr lang="en-US" sz="2800" b="1" dirty="0" smtClean="0" bmk="_Toc378587540">
                <a:solidFill>
                  <a:schemeClr val="accent1">
                    <a:lumMod val="50000"/>
                  </a:schemeClr>
                </a:solidFill>
              </a:rPr>
              <a:t>ental </a:t>
            </a:r>
            <a:r>
              <a:rPr lang="en-US" sz="2800" b="1" dirty="0" bmk="_Toc378587540">
                <a:solidFill>
                  <a:schemeClr val="accent1">
                    <a:lumMod val="50000"/>
                  </a:schemeClr>
                </a:solidFill>
              </a:rPr>
              <a:t>h</a:t>
            </a:r>
            <a:r>
              <a:rPr lang="en-US" sz="2800" b="1" dirty="0" smtClean="0" bmk="_Toc378587540">
                <a:solidFill>
                  <a:schemeClr val="accent1">
                    <a:lumMod val="50000"/>
                  </a:schemeClr>
                </a:solidFill>
              </a:rPr>
              <a:t>ealth </a:t>
            </a:r>
            <a:r>
              <a:rPr lang="en-US" sz="2800" b="1" dirty="0" bmk="_Toc378587540">
                <a:solidFill>
                  <a:schemeClr val="accent1">
                    <a:lumMod val="50000"/>
                  </a:schemeClr>
                </a:solidFill>
              </a:rPr>
              <a:t>c</a:t>
            </a:r>
            <a:r>
              <a:rPr lang="en-US" sz="2800" b="1" dirty="0" smtClean="0" bmk="_Toc378587540">
                <a:solidFill>
                  <a:schemeClr val="accent1">
                    <a:lumMod val="50000"/>
                  </a:schemeClr>
                </a:solidFill>
              </a:rPr>
              <a:t>onsequences</a:t>
            </a:r>
            <a:endParaRPr lang="en-US" sz="2800" b="1" dirty="0" bmk="_Toc378587540">
              <a:solidFill>
                <a:schemeClr val="accent1">
                  <a:lumMod val="50000"/>
                </a:schemeClr>
              </a:solidFill>
            </a:endParaRPr>
          </a:p>
          <a:p>
            <a:pPr lvl="1" fontAlgn="base">
              <a:lnSpc>
                <a:spcPct val="80000"/>
              </a:lnSpc>
              <a:spcAft>
                <a:spcPts val="400"/>
              </a:spcAft>
              <a:buClr>
                <a:schemeClr val="accent1">
                  <a:lumMod val="50000"/>
                </a:schemeClr>
              </a:buClr>
              <a:buSzPct val="80000"/>
            </a:pPr>
            <a:endParaRPr lang="en-US" sz="2800" dirty="0" smtClean="0" bmk="_Toc378587540">
              <a:solidFill>
                <a:schemeClr val="accent1">
                  <a:lumMod val="50000"/>
                </a:schemeClr>
              </a:solidFill>
            </a:endParaRPr>
          </a:p>
          <a:p>
            <a:pPr lvl="1" fontAlgn="base">
              <a:lnSpc>
                <a:spcPct val="80000"/>
              </a:lnSpc>
              <a:spcAft>
                <a:spcPts val="400"/>
              </a:spcAft>
              <a:buClr>
                <a:schemeClr val="accent1">
                  <a:lumMod val="50000"/>
                </a:schemeClr>
              </a:buClr>
              <a:buSzPct val="80000"/>
            </a:pPr>
            <a:endParaRPr lang="en-US" sz="2800" dirty="0" bmk="_Toc378587540">
              <a:solidFill>
                <a:schemeClr val="accent1">
                  <a:lumMod val="50000"/>
                </a:schemeClr>
              </a:solidFill>
            </a:endParaRPr>
          </a:p>
          <a:p>
            <a:pPr lvl="1" fontAlgn="base">
              <a:lnSpc>
                <a:spcPct val="80000"/>
              </a:lnSpc>
              <a:spcAft>
                <a:spcPts val="400"/>
              </a:spcAft>
              <a:buClr>
                <a:schemeClr val="accent1">
                  <a:lumMod val="50000"/>
                </a:schemeClr>
              </a:buClr>
              <a:buSzPct val="80000"/>
            </a:pPr>
            <a:endParaRPr lang="en-US" sz="2800" dirty="0" bmk="_Toc378587540">
              <a:solidFill>
                <a:schemeClr val="accent1">
                  <a:lumMod val="50000"/>
                </a:schemeClr>
              </a:solidFill>
            </a:endParaRPr>
          </a:p>
          <a:p>
            <a:pPr marL="0" lvl="1" fontAlgn="base">
              <a:lnSpc>
                <a:spcPct val="80000"/>
              </a:lnSpc>
              <a:spcAft>
                <a:spcPts val="400"/>
              </a:spcAft>
              <a:buClr>
                <a:schemeClr val="accent1">
                  <a:lumMod val="50000"/>
                </a:schemeClr>
              </a:buClr>
              <a:buSzPct val="80000"/>
            </a:pPr>
            <a:r>
              <a:rPr lang="en-US" sz="2800" b="1" dirty="0" bmk="_Toc378587540">
                <a:solidFill>
                  <a:schemeClr val="accent1">
                    <a:lumMod val="50000"/>
                  </a:schemeClr>
                </a:solidFill>
              </a:rPr>
              <a:t>Details the </a:t>
            </a:r>
            <a:r>
              <a:rPr lang="en-US" sz="2800" b="1" dirty="0" smtClean="0" bmk="_Toc378587540">
                <a:solidFill>
                  <a:schemeClr val="accent1">
                    <a:lumMod val="50000"/>
                  </a:schemeClr>
                </a:solidFill>
              </a:rPr>
              <a:t>ways </a:t>
            </a:r>
            <a:r>
              <a:rPr lang="en-US" sz="2800" b="1" dirty="0" bmk="_Toc378587540">
                <a:solidFill>
                  <a:schemeClr val="accent1">
                    <a:lumMod val="50000"/>
                  </a:schemeClr>
                </a:solidFill>
              </a:rPr>
              <a:t>in which </a:t>
            </a:r>
            <a:r>
              <a:rPr lang="en-US" sz="2800" b="1" dirty="0" smtClean="0" bmk="_Toc378587540">
                <a:solidFill>
                  <a:schemeClr val="accent1">
                    <a:lumMod val="50000"/>
                  </a:schemeClr>
                </a:solidFill>
              </a:rPr>
              <a:t>climate </a:t>
            </a:r>
            <a:r>
              <a:rPr lang="en-US" sz="2800" b="1" dirty="0" bmk="_Toc378587540">
                <a:solidFill>
                  <a:schemeClr val="accent1">
                    <a:lumMod val="50000"/>
                  </a:schemeClr>
                </a:solidFill>
              </a:rPr>
              <a:t>c</a:t>
            </a:r>
            <a:r>
              <a:rPr lang="en-US" sz="2800" b="1" dirty="0" smtClean="0" bmk="_Toc378587540">
                <a:solidFill>
                  <a:schemeClr val="accent1">
                    <a:lumMod val="50000"/>
                  </a:schemeClr>
                </a:solidFill>
              </a:rPr>
              <a:t>hange </a:t>
            </a:r>
            <a:r>
              <a:rPr lang="en-US" sz="2800" b="1" dirty="0" bmk="_Toc378587540">
                <a:solidFill>
                  <a:schemeClr val="accent1">
                    <a:lumMod val="50000"/>
                  </a:schemeClr>
                </a:solidFill>
              </a:rPr>
              <a:t>a</a:t>
            </a:r>
            <a:r>
              <a:rPr lang="en-US" sz="2800" b="1" dirty="0" smtClean="0" bmk="_Toc378587540">
                <a:solidFill>
                  <a:schemeClr val="accent1">
                    <a:lumMod val="50000"/>
                  </a:schemeClr>
                </a:solidFill>
              </a:rPr>
              <a:t>ffects </a:t>
            </a:r>
            <a:r>
              <a:rPr lang="en-US" sz="2800" b="1" dirty="0" bmk="_Toc378587540">
                <a:solidFill>
                  <a:schemeClr val="accent1">
                    <a:lumMod val="50000"/>
                  </a:schemeClr>
                </a:solidFill>
              </a:rPr>
              <a:t>the h</a:t>
            </a:r>
            <a:r>
              <a:rPr lang="en-US" sz="2800" b="1" dirty="0" smtClean="0" bmk="_Toc378587540">
                <a:solidFill>
                  <a:schemeClr val="accent1">
                    <a:lumMod val="50000"/>
                  </a:schemeClr>
                </a:solidFill>
              </a:rPr>
              <a:t>ealth </a:t>
            </a:r>
            <a:r>
              <a:rPr lang="en-US" sz="2800" b="1" dirty="0" bmk="_Toc378587540">
                <a:solidFill>
                  <a:schemeClr val="accent1">
                    <a:lumMod val="50000"/>
                  </a:schemeClr>
                </a:solidFill>
              </a:rPr>
              <a:t>of </a:t>
            </a:r>
            <a:r>
              <a:rPr lang="en-US" sz="2800" b="1" dirty="0" smtClean="0" bmk="_Toc378587540">
                <a:solidFill>
                  <a:schemeClr val="accent1">
                    <a:lumMod val="50000"/>
                  </a:schemeClr>
                </a:solidFill>
              </a:rPr>
              <a:t>us all </a:t>
            </a:r>
            <a:endParaRPr lang="en-US" sz="2800" b="1" dirty="0" bmk="_Toc378587540">
              <a:solidFill>
                <a:schemeClr val="accent1">
                  <a:lumMod val="50000"/>
                </a:schemeClr>
              </a:solidFill>
            </a:endParaRPr>
          </a:p>
        </p:txBody>
      </p:sp>
      <p:pic>
        <p:nvPicPr>
          <p:cNvPr id="1032" name="Picture 8" descr="http://img.webmd.com/dtmcms/live/webmd/consumer_assets/site_images/articles/health_tools/sciatica_overview_slideshow/getty_rf_photo_of_man_taking_medic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20" y="2083640"/>
            <a:ext cx="1792986" cy="1218360"/>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upload.wikimedia.org/wikipedia/commons/d/dc/Child_pushing_grandmother_on_plastic_tricycl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41" t="10799"/>
          <a:stretch/>
        </p:blipFill>
        <p:spPr bwMode="auto">
          <a:xfrm>
            <a:off x="113719" y="3951282"/>
            <a:ext cx="1773137" cy="125716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9"/>
          <p:cNvSpPr txBox="1">
            <a:spLocks/>
          </p:cNvSpPr>
          <p:nvPr/>
        </p:nvSpPr>
        <p:spPr bwMode="auto">
          <a:xfrm>
            <a:off x="0" y="1157607"/>
            <a:ext cx="9144000" cy="1004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a:lstStyle>
          <a:p>
            <a:r>
              <a:rPr lang="en-US" smtClean="0"/>
              <a:t>Significant Findings</a:t>
            </a:r>
            <a:endParaRPr lang="en-US" dirty="0"/>
          </a:p>
        </p:txBody>
      </p:sp>
    </p:spTree>
    <p:extLst>
      <p:ext uri="{BB962C8B-B14F-4D97-AF65-F5344CB8AC3E}">
        <p14:creationId xmlns:p14="http://schemas.microsoft.com/office/powerpoint/2010/main" val="186673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IEHS PPT 04-2013 Green Line">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without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NIEHS White without interior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EHS White without interior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IEHS White without interior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IEHS White without interior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IEHS White without interior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IEHS White without interior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IEHS White without interior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IEHS White without interior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IEHS White without interior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IEHS White without interior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IEHS White without interior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IEHS White without interior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IEHS White without interior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IEHS White without interior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NIEHS White without interior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IEHS PPT Green Banner (Calibri, NIH Colors)">
  <a:themeElements>
    <a:clrScheme name="NIEHS New Logo">
      <a:dk1>
        <a:srgbClr val="000000"/>
      </a:dk1>
      <a:lt1>
        <a:srgbClr val="FFFFFF"/>
      </a:lt1>
      <a:dk2>
        <a:srgbClr val="134679"/>
      </a:dk2>
      <a:lt2>
        <a:srgbClr val="5F5F5F"/>
      </a:lt2>
      <a:accent1>
        <a:srgbClr val="719500"/>
      </a:accent1>
      <a:accent2>
        <a:srgbClr val="5F9BAF"/>
      </a:accent2>
      <a:accent3>
        <a:srgbClr val="E57200"/>
      </a:accent3>
      <a:accent4>
        <a:srgbClr val="C0143C"/>
      </a:accent4>
      <a:accent5>
        <a:srgbClr val="6C3A77"/>
      </a:accent5>
      <a:accent6>
        <a:srgbClr val="616065"/>
      </a:accent6>
      <a:hlink>
        <a:srgbClr val="658A9B"/>
      </a:hlink>
      <a:folHlink>
        <a:srgbClr val="1F55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NIEHS PPT Green Banner (Calibri, NIH Colors)">
  <a:themeElements>
    <a:clrScheme name="NIEHS New Logo">
      <a:dk1>
        <a:srgbClr val="000000"/>
      </a:dk1>
      <a:lt1>
        <a:srgbClr val="FFFFFF"/>
      </a:lt1>
      <a:dk2>
        <a:srgbClr val="134679"/>
      </a:dk2>
      <a:lt2>
        <a:srgbClr val="5F5F5F"/>
      </a:lt2>
      <a:accent1>
        <a:srgbClr val="719500"/>
      </a:accent1>
      <a:accent2>
        <a:srgbClr val="5F9BAF"/>
      </a:accent2>
      <a:accent3>
        <a:srgbClr val="E57200"/>
      </a:accent3>
      <a:accent4>
        <a:srgbClr val="C0143C"/>
      </a:accent4>
      <a:accent5>
        <a:srgbClr val="6C3A77"/>
      </a:accent5>
      <a:accent6>
        <a:srgbClr val="616065"/>
      </a:accent6>
      <a:hlink>
        <a:srgbClr val="658A9B"/>
      </a:hlink>
      <a:folHlink>
        <a:srgbClr val="1F55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with header 2013">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NIEHS PPT 04-2013 Green Line</Template>
  <TotalTime>3187</TotalTime>
  <Words>2175</Words>
  <Application>Microsoft Macintosh PowerPoint</Application>
  <PresentationFormat>On-screen Show (4:3)</PresentationFormat>
  <Paragraphs>296</Paragraphs>
  <Slides>31</Slides>
  <Notes>17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Arial</vt:lpstr>
      <vt:lpstr>Arial Narrow</vt:lpstr>
      <vt:lpstr>Calibri</vt:lpstr>
      <vt:lpstr>Corbel</vt:lpstr>
      <vt:lpstr>MS PGothic</vt:lpstr>
      <vt:lpstr>ＭＳ Ｐゴシック</vt:lpstr>
      <vt:lpstr>Osaka</vt:lpstr>
      <vt:lpstr>Symbol</vt:lpstr>
      <vt:lpstr>Wingdings 2</vt:lpstr>
      <vt:lpstr>NIEHS PPT 04-2013 Green Line</vt:lpstr>
      <vt:lpstr>White without header 2013</vt:lpstr>
      <vt:lpstr>NIEHS PPT Green Banner (Calibri, NIH Colors)</vt:lpstr>
      <vt:lpstr>1_NIEHS PPT Green Banner (Calibri, NIH Colors)</vt:lpstr>
      <vt:lpstr>1_White with header 2013</vt:lpstr>
      <vt:lpstr>A Student Exploration of the Impacts of Climate Change on Human Health in the United States</vt:lpstr>
      <vt:lpstr>PowerPoint Presentation</vt:lpstr>
      <vt:lpstr>Some Background</vt:lpstr>
      <vt:lpstr>The new USGCRP Climate Health Assessment</vt:lpstr>
      <vt:lpstr>GCRP Climate Health Assessment:  Top Line Messages</vt:lpstr>
      <vt:lpstr>Climate change affects human health in two main ways:  </vt:lpstr>
      <vt:lpstr>Significant Findings</vt:lpstr>
      <vt:lpstr>PowerPoint Presentation</vt:lpstr>
      <vt:lpstr>PowerPoint Presentation</vt:lpstr>
      <vt:lpstr>PowerPoint Presentation</vt:lpstr>
      <vt:lpstr>PowerPoint Presentation</vt:lpstr>
      <vt:lpstr>Acknowledgements</vt:lpstr>
      <vt:lpstr>How can incorporating health add value when teaching climate change?</vt:lpstr>
      <vt:lpstr>Spreading the word… </vt:lpstr>
      <vt:lpstr>Basics</vt:lpstr>
      <vt:lpstr>Framework and Standards Alignment </vt:lpstr>
      <vt:lpstr>Learning Objectives</vt:lpstr>
      <vt:lpstr>Visual Model | Cause-effect</vt:lpstr>
      <vt:lpstr>PowerPoint Presentation</vt:lpstr>
      <vt:lpstr>PowerPoint Presentation</vt:lpstr>
      <vt:lpstr>Directions</vt:lpstr>
      <vt:lpstr>PowerPoint Presentation</vt:lpstr>
      <vt:lpstr>PowerPoint Presentation</vt:lpstr>
      <vt:lpstr>PowerPoint Presentation</vt:lpstr>
      <vt:lpstr>PowerPoint Presentation</vt:lpstr>
      <vt:lpstr>The 5 “E’s”</vt:lpstr>
      <vt:lpstr>Climate Actions and Health</vt:lpstr>
      <vt:lpstr>Find the Materials</vt:lpstr>
      <vt:lpstr>Resources: health2016.globalchange.gov</vt:lpstr>
      <vt:lpstr>Resources: health2016.globalchange.gov</vt:lpstr>
      <vt:lpstr>Thank you for your attention!</vt:lpstr>
    </vt:vector>
  </TitlesOfParts>
  <Company>Microsoft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 Human Health Perspective</dc:title>
  <dc:creator>Mariana Surillo</dc:creator>
  <cp:lastModifiedBy>Balbus, John (NIH/NIEHS) [E]</cp:lastModifiedBy>
  <cp:revision>55</cp:revision>
  <dcterms:created xsi:type="dcterms:W3CDTF">2016-11-16T14:57:09Z</dcterms:created>
  <dcterms:modified xsi:type="dcterms:W3CDTF">2017-08-09T18:02:12Z</dcterms:modified>
</cp:coreProperties>
</file>