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18" d="100"/>
          <a:sy n="18" d="100"/>
        </p:scale>
        <p:origin x="1488" y="12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2DF548-865C-47EC-B554-AE94093FF8C1}"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273033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2DF548-865C-47EC-B554-AE94093FF8C1}"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2213595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2DF548-865C-47EC-B554-AE94093FF8C1}"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245392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2DF548-865C-47EC-B554-AE94093FF8C1}"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270033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2DF548-865C-47EC-B554-AE94093FF8C1}"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3529146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2DF548-865C-47EC-B554-AE94093FF8C1}"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147531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2DF548-865C-47EC-B554-AE94093FF8C1}" type="datetimeFigureOut">
              <a:rPr lang="en-US" smtClean="0"/>
              <a:t>6/21/2018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172935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2DF548-865C-47EC-B554-AE94093FF8C1}" type="datetimeFigureOut">
              <a:rPr lang="en-US" smtClean="0"/>
              <a:t>6/21/2018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3092032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DF548-865C-47EC-B554-AE94093FF8C1}" type="datetimeFigureOut">
              <a:rPr lang="en-US" smtClean="0"/>
              <a:t>6/21/2018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326290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682DF548-865C-47EC-B554-AE94093FF8C1}"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862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Edit Master text styles</a:t>
            </a:r>
          </a:p>
        </p:txBody>
      </p:sp>
      <p:sp>
        <p:nvSpPr>
          <p:cNvPr id="5" name="Date Placeholder 4"/>
          <p:cNvSpPr>
            <a:spLocks noGrp="1"/>
          </p:cNvSpPr>
          <p:nvPr>
            <p:ph type="dt" sz="half" idx="10"/>
          </p:nvPr>
        </p:nvSpPr>
        <p:spPr/>
        <p:txBody>
          <a:bodyPr/>
          <a:lstStyle/>
          <a:p>
            <a:fld id="{682DF548-865C-47EC-B554-AE94093FF8C1}"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8AB74-9C64-49D7-9EA3-4B8EA9A547F0}" type="slidenum">
              <a:rPr lang="en-US" smtClean="0"/>
              <a:t>‹#›</a:t>
            </a:fld>
            <a:endParaRPr lang="en-US"/>
          </a:p>
        </p:txBody>
      </p:sp>
    </p:spTree>
    <p:extLst>
      <p:ext uri="{BB962C8B-B14F-4D97-AF65-F5344CB8AC3E}">
        <p14:creationId xmlns:p14="http://schemas.microsoft.com/office/powerpoint/2010/main" val="85800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682DF548-865C-47EC-B554-AE94093FF8C1}" type="datetimeFigureOut">
              <a:rPr lang="en-US" smtClean="0"/>
              <a:t>6/21/2018</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C2D8AB74-9C64-49D7-9EA3-4B8EA9A547F0}" type="slidenum">
              <a:rPr lang="en-US" smtClean="0"/>
              <a:t>‹#›</a:t>
            </a:fld>
            <a:endParaRPr lang="en-US"/>
          </a:p>
        </p:txBody>
      </p:sp>
    </p:spTree>
    <p:extLst>
      <p:ext uri="{BB962C8B-B14F-4D97-AF65-F5344CB8AC3E}">
        <p14:creationId xmlns:p14="http://schemas.microsoft.com/office/powerpoint/2010/main" val="5143559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22199600" y="285750"/>
            <a:ext cx="21526500" cy="10229850"/>
            <a:chOff x="22199600" y="285750"/>
            <a:chExt cx="21526500" cy="10229850"/>
          </a:xfrm>
        </p:grpSpPr>
        <p:sp>
          <p:nvSpPr>
            <p:cNvPr id="4" name="Title 1"/>
            <p:cNvSpPr txBox="1">
              <a:spLocks/>
            </p:cNvSpPr>
            <p:nvPr/>
          </p:nvSpPr>
          <p:spPr>
            <a:xfrm>
              <a:off x="22199600" y="3168650"/>
              <a:ext cx="21526500" cy="4749801"/>
            </a:xfrm>
            <a:prstGeom prst="rect">
              <a:avLst/>
            </a:prstGeom>
          </p:spPr>
          <p:txBody>
            <a:bodyPr vert="horz" lIns="91440" tIns="45720" rIns="91440" bIns="45720" rtlCol="0" anchor="b">
              <a:no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r>
                <a:rPr lang="en-US" sz="18000" b="1" dirty="0" smtClean="0">
                  <a:latin typeface="Arial" panose="020B0604020202020204" pitchFamily="34" charset="0"/>
                  <a:cs typeface="Arial" panose="020B0604020202020204" pitchFamily="34" charset="0"/>
                </a:rPr>
                <a:t>Asking Questions and Defining Problems</a:t>
              </a:r>
              <a:endParaRPr lang="en-US" sz="18000" b="1" dirty="0">
                <a:latin typeface="Arial" panose="020B0604020202020204" pitchFamily="34" charset="0"/>
                <a:cs typeface="Arial" panose="020B0604020202020204" pitchFamily="34" charset="0"/>
              </a:endParaRPr>
            </a:p>
          </p:txBody>
        </p:sp>
        <p:sp>
          <p:nvSpPr>
            <p:cNvPr id="5" name="Rectangle 4"/>
            <p:cNvSpPr/>
            <p:nvPr/>
          </p:nvSpPr>
          <p:spPr>
            <a:xfrm>
              <a:off x="23333075" y="7930277"/>
              <a:ext cx="19259550" cy="2585323"/>
            </a:xfrm>
            <a:prstGeom prst="rect">
              <a:avLst/>
            </a:prstGeom>
          </p:spPr>
          <p:txBody>
            <a:bodyPr wrap="square">
              <a:spAutoFit/>
            </a:bodyPr>
            <a:lstStyle/>
            <a:p>
              <a:pPr algn="ctr"/>
              <a:r>
                <a:rPr lang="en-US" sz="5400" dirty="0">
                  <a:latin typeface="Arial" panose="020B0604020202020204" pitchFamily="34" charset="0"/>
                  <a:cs typeface="Arial" panose="020B0604020202020204" pitchFamily="34" charset="0"/>
                </a:rPr>
                <a:t>A practice of science is to ask and refine questions that lead to descriptions and explanations of how the natural and designed world works and which can be empirically tested.</a:t>
              </a:r>
            </a:p>
          </p:txBody>
        </p:sp>
        <p:sp>
          <p:nvSpPr>
            <p:cNvPr id="6" name="TextBox 5"/>
            <p:cNvSpPr txBox="1"/>
            <p:nvPr/>
          </p:nvSpPr>
          <p:spPr>
            <a:xfrm rot="20400000">
              <a:off x="23172609" y="3448869"/>
              <a:ext cx="2056973" cy="3770263"/>
            </a:xfrm>
            <a:prstGeom prst="rect">
              <a:avLst/>
            </a:prstGeom>
            <a:noFill/>
          </p:spPr>
          <p:txBody>
            <a:bodyPr wrap="none" rtlCol="0">
              <a:spAutoFit/>
            </a:bodyPr>
            <a:lstStyle/>
            <a:p>
              <a:r>
                <a:rPr lang="en-US" sz="23900" b="1" dirty="0" smtClean="0">
                  <a:solidFill>
                    <a:srgbClr val="FF0000"/>
                  </a:solidFill>
                  <a:latin typeface="Arial" panose="020B0604020202020204" pitchFamily="34" charset="0"/>
                  <a:cs typeface="Arial" panose="020B0604020202020204" pitchFamily="34" charset="0"/>
                </a:rPr>
                <a:t>?</a:t>
              </a:r>
              <a:endParaRPr lang="en-US" sz="23900" b="1" dirty="0">
                <a:solidFill>
                  <a:srgbClr val="FF0000"/>
                </a:solidFill>
                <a:latin typeface="Arial" panose="020B0604020202020204" pitchFamily="34" charset="0"/>
                <a:cs typeface="Arial" panose="020B0604020202020204" pitchFamily="34" charset="0"/>
              </a:endParaRPr>
            </a:p>
          </p:txBody>
        </p:sp>
        <p:sp>
          <p:nvSpPr>
            <p:cNvPr id="7" name="TextBox 6"/>
            <p:cNvSpPr txBox="1"/>
            <p:nvPr/>
          </p:nvSpPr>
          <p:spPr>
            <a:xfrm rot="1200000">
              <a:off x="40835329" y="3448869"/>
              <a:ext cx="2056973" cy="3770263"/>
            </a:xfrm>
            <a:prstGeom prst="rect">
              <a:avLst/>
            </a:prstGeom>
            <a:noFill/>
          </p:spPr>
          <p:txBody>
            <a:bodyPr wrap="none" rtlCol="0">
              <a:spAutoFit/>
            </a:bodyPr>
            <a:lstStyle/>
            <a:p>
              <a:r>
                <a:rPr lang="en-US" sz="23900" b="1" dirty="0" smtClean="0">
                  <a:solidFill>
                    <a:srgbClr val="FF0000"/>
                  </a:solidFill>
                  <a:latin typeface="Arial" panose="020B0604020202020204" pitchFamily="34" charset="0"/>
                  <a:cs typeface="Arial" panose="020B0604020202020204" pitchFamily="34" charset="0"/>
                </a:rPr>
                <a:t>?</a:t>
              </a:r>
              <a:endParaRPr lang="en-US" sz="23900" b="1" dirty="0">
                <a:solidFill>
                  <a:srgbClr val="FF0000"/>
                </a:solidFill>
                <a:latin typeface="Arial" panose="020B0604020202020204" pitchFamily="34" charset="0"/>
                <a:cs typeface="Arial" panose="020B0604020202020204" pitchFamily="34" charset="0"/>
              </a:endParaRPr>
            </a:p>
          </p:txBody>
        </p:sp>
        <p:sp>
          <p:nvSpPr>
            <p:cNvPr id="8" name="Rectangle 7"/>
            <p:cNvSpPr/>
            <p:nvPr/>
          </p:nvSpPr>
          <p:spPr>
            <a:xfrm>
              <a:off x="22466299" y="285750"/>
              <a:ext cx="21031200" cy="10229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22199600" y="11261725"/>
            <a:ext cx="21526500" cy="10229850"/>
            <a:chOff x="22199600" y="10801351"/>
            <a:chExt cx="21526500" cy="10229850"/>
          </a:xfrm>
        </p:grpSpPr>
        <p:sp>
          <p:nvSpPr>
            <p:cNvPr id="9" name="Title 1"/>
            <p:cNvSpPr txBox="1">
              <a:spLocks/>
            </p:cNvSpPr>
            <p:nvPr/>
          </p:nvSpPr>
          <p:spPr>
            <a:xfrm>
              <a:off x="22199600" y="11125201"/>
              <a:ext cx="21526500" cy="4749801"/>
            </a:xfrm>
            <a:prstGeom prst="rect">
              <a:avLst/>
            </a:prstGeom>
          </p:spPr>
          <p:txBody>
            <a:bodyPr vert="horz" lIns="91440" tIns="45720" rIns="91440" bIns="45720" rtlCol="0" anchor="b">
              <a:no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r>
                <a:rPr lang="en-US" sz="17000" b="1" dirty="0" smtClean="0">
                  <a:latin typeface="Arial" panose="020B0604020202020204" pitchFamily="34" charset="0"/>
                  <a:cs typeface="Arial" panose="020B0604020202020204" pitchFamily="34" charset="0"/>
                </a:rPr>
                <a:t>Developing and </a:t>
              </a:r>
              <a:br>
                <a:rPr lang="en-US" sz="17000" b="1" dirty="0" smtClean="0">
                  <a:latin typeface="Arial" panose="020B0604020202020204" pitchFamily="34" charset="0"/>
                  <a:cs typeface="Arial" panose="020B0604020202020204" pitchFamily="34" charset="0"/>
                </a:rPr>
              </a:br>
              <a:r>
                <a:rPr lang="en-US" sz="17000" b="1" dirty="0" smtClean="0">
                  <a:latin typeface="Arial" panose="020B0604020202020204" pitchFamily="34" charset="0"/>
                  <a:cs typeface="Arial" panose="020B0604020202020204" pitchFamily="34" charset="0"/>
                </a:rPr>
                <a:t>Using Models</a:t>
              </a:r>
              <a:endParaRPr lang="en-US" sz="17000" b="1" dirty="0">
                <a:latin typeface="Arial" panose="020B0604020202020204" pitchFamily="34" charset="0"/>
                <a:cs typeface="Arial" panose="020B0604020202020204" pitchFamily="34" charset="0"/>
              </a:endParaRPr>
            </a:p>
          </p:txBody>
        </p:sp>
        <p:sp>
          <p:nvSpPr>
            <p:cNvPr id="10" name="Rectangle 9"/>
            <p:cNvSpPr/>
            <p:nvPr/>
          </p:nvSpPr>
          <p:spPr>
            <a:xfrm>
              <a:off x="23333075" y="16643768"/>
              <a:ext cx="19259550" cy="4247317"/>
            </a:xfrm>
            <a:prstGeom prst="rect">
              <a:avLst/>
            </a:prstGeom>
          </p:spPr>
          <p:txBody>
            <a:bodyPr wrap="square">
              <a:spAutoFit/>
            </a:bodyPr>
            <a:lstStyle/>
            <a:p>
              <a:pPr algn="ctr"/>
              <a:r>
                <a:rPr lang="en-US" sz="5400"/>
                <a:t>A practice of both science and engineering is to use and construct models as helpful tools for representing ideas and explanations. These tools include diagrams, drawings, physical replicas, mathematical representations, analogies, and computer simulations.</a:t>
              </a:r>
              <a:endParaRPr lang="en-US" sz="54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8181" r="2962"/>
            <a:stretch/>
          </p:blipFill>
          <p:spPr>
            <a:xfrm rot="21037941">
              <a:off x="22790150" y="14318945"/>
              <a:ext cx="2724150" cy="2299314"/>
            </a:xfrm>
            <a:prstGeom prst="rect">
              <a:avLst/>
            </a:prstGeom>
          </p:spPr>
        </p:pic>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6563" t="24167" r="5625" b="22917"/>
            <a:stretch/>
          </p:blipFill>
          <p:spPr>
            <a:xfrm rot="1055086">
              <a:off x="40342672" y="15274590"/>
              <a:ext cx="2966968" cy="1340942"/>
            </a:xfrm>
            <a:prstGeom prst="rect">
              <a:avLst/>
            </a:prstGeom>
          </p:spPr>
        </p:pic>
        <p:sp>
          <p:nvSpPr>
            <p:cNvPr id="13" name="Rectangle 12"/>
            <p:cNvSpPr/>
            <p:nvPr/>
          </p:nvSpPr>
          <p:spPr>
            <a:xfrm>
              <a:off x="22466299" y="10801351"/>
              <a:ext cx="21031200" cy="10229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22113632" y="22237700"/>
            <a:ext cx="21736050" cy="10229850"/>
            <a:chOff x="22113632" y="22237700"/>
            <a:chExt cx="21736050" cy="10229850"/>
          </a:xfrm>
        </p:grpSpPr>
        <p:sp>
          <p:nvSpPr>
            <p:cNvPr id="14" name="Title 1"/>
            <p:cNvSpPr txBox="1">
              <a:spLocks/>
            </p:cNvSpPr>
            <p:nvPr/>
          </p:nvSpPr>
          <p:spPr>
            <a:xfrm>
              <a:off x="22113632" y="24339550"/>
              <a:ext cx="21736050" cy="4749801"/>
            </a:xfrm>
            <a:prstGeom prst="rect">
              <a:avLst/>
            </a:prstGeom>
          </p:spPr>
          <p:txBody>
            <a:bodyPr vert="horz" lIns="91440" tIns="45720" rIns="91440" bIns="45720" rtlCol="0" anchor="b">
              <a:no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r>
                <a:rPr lang="en-US" sz="16000" b="1" dirty="0" smtClean="0">
                  <a:latin typeface="Arial" panose="020B0604020202020204" pitchFamily="34" charset="0"/>
                  <a:cs typeface="Arial" panose="020B0604020202020204" pitchFamily="34" charset="0"/>
                </a:rPr>
                <a:t>Planning and Carrying Out Investigations</a:t>
              </a:r>
              <a:endParaRPr lang="en-US" sz="16000" b="1" dirty="0">
                <a:latin typeface="Arial" panose="020B0604020202020204" pitchFamily="34" charset="0"/>
                <a:cs typeface="Arial" panose="020B0604020202020204" pitchFamily="34" charset="0"/>
              </a:endParaRPr>
            </a:p>
          </p:txBody>
        </p:sp>
        <p:sp>
          <p:nvSpPr>
            <p:cNvPr id="15" name="Rectangle 14"/>
            <p:cNvSpPr/>
            <p:nvPr/>
          </p:nvSpPr>
          <p:spPr>
            <a:xfrm>
              <a:off x="23456657" y="28994517"/>
              <a:ext cx="19259550" cy="3416320"/>
            </a:xfrm>
            <a:prstGeom prst="rect">
              <a:avLst/>
            </a:prstGeom>
          </p:spPr>
          <p:txBody>
            <a:bodyPr wrap="square">
              <a:spAutoFit/>
            </a:bodyPr>
            <a:lstStyle/>
            <a:p>
              <a:pPr algn="ctr"/>
              <a:r>
                <a:rPr lang="en-US" sz="5400" dirty="0"/>
                <a:t>Scientists and engineers plan and carry out investigations in the field or laboratory, working collaboratively as well as individually. Their investigations are systematic and require clarifying what counts as data and identifying variables or parameters.</a:t>
              </a:r>
              <a:endParaRPr lang="en-US" sz="5400" dirty="0">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599873">
              <a:off x="40366474" y="24276209"/>
              <a:ext cx="2539682" cy="2539682"/>
            </a:xfrm>
            <a:prstGeom prst="rect">
              <a:avLst/>
            </a:prstGeom>
          </p:spPr>
        </p:pic>
        <p:pic>
          <p:nvPicPr>
            <p:cNvPr id="17" name="Picture 16"/>
            <p:cNvPicPr>
              <a:picLocks noChangeAspect="1"/>
            </p:cNvPicPr>
            <p:nvPr/>
          </p:nvPicPr>
          <p:blipFill rotWithShape="1">
            <a:blip r:embed="rId5">
              <a:extLst>
                <a:ext uri="{28A0092B-C50C-407E-A947-70E740481C1C}">
                  <a14:useLocalDpi xmlns:a14="http://schemas.microsoft.com/office/drawing/2010/main" val="0"/>
                </a:ext>
              </a:extLst>
            </a:blip>
            <a:srcRect l="36558" t="2419" r="35216" b="2419"/>
            <a:stretch/>
          </p:blipFill>
          <p:spPr>
            <a:xfrm rot="20740512">
              <a:off x="23371697" y="23356660"/>
              <a:ext cx="1298791" cy="4378780"/>
            </a:xfrm>
            <a:prstGeom prst="rect">
              <a:avLst/>
            </a:prstGeom>
          </p:spPr>
        </p:pic>
        <p:sp>
          <p:nvSpPr>
            <p:cNvPr id="18" name="Rectangle 17"/>
            <p:cNvSpPr/>
            <p:nvPr/>
          </p:nvSpPr>
          <p:spPr>
            <a:xfrm>
              <a:off x="22589881" y="22237700"/>
              <a:ext cx="21031200" cy="10229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476249" y="295462"/>
            <a:ext cx="21031200" cy="10258296"/>
            <a:chOff x="476249" y="349250"/>
            <a:chExt cx="21031200" cy="10258296"/>
          </a:xfrm>
        </p:grpSpPr>
        <p:sp>
          <p:nvSpPr>
            <p:cNvPr id="19" name="Title 1"/>
            <p:cNvSpPr txBox="1">
              <a:spLocks/>
            </p:cNvSpPr>
            <p:nvPr/>
          </p:nvSpPr>
          <p:spPr>
            <a:xfrm>
              <a:off x="1005963" y="822453"/>
              <a:ext cx="20286714" cy="4749801"/>
            </a:xfrm>
            <a:prstGeom prst="rect">
              <a:avLst/>
            </a:prstGeom>
          </p:spPr>
          <p:txBody>
            <a:bodyPr vert="horz" lIns="91440" tIns="45720" rIns="91440" bIns="45720" rtlCol="0" anchor="b">
              <a:no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pPr algn="l"/>
              <a:r>
                <a:rPr lang="en-US" sz="18000" b="1" dirty="0" smtClean="0">
                  <a:latin typeface="Arial" panose="020B0604020202020204" pitchFamily="34" charset="0"/>
                  <a:cs typeface="Arial" panose="020B0604020202020204" pitchFamily="34" charset="0"/>
                </a:rPr>
                <a:t>Analyzing and Interpreting Data</a:t>
              </a:r>
              <a:endParaRPr lang="en-US" sz="18000" b="1" dirty="0">
                <a:latin typeface="Arial" panose="020B0604020202020204" pitchFamily="34" charset="0"/>
                <a:cs typeface="Arial" panose="020B0604020202020204" pitchFamily="34" charset="0"/>
              </a:endParaRPr>
            </a:p>
          </p:txBody>
        </p:sp>
        <p:sp>
          <p:nvSpPr>
            <p:cNvPr id="20" name="Rectangle 19"/>
            <p:cNvSpPr/>
            <p:nvPr/>
          </p:nvSpPr>
          <p:spPr>
            <a:xfrm>
              <a:off x="1343025" y="5775454"/>
              <a:ext cx="19259550" cy="4832092"/>
            </a:xfrm>
            <a:prstGeom prst="rect">
              <a:avLst/>
            </a:prstGeom>
          </p:spPr>
          <p:txBody>
            <a:bodyPr wrap="square">
              <a:spAutoFit/>
            </a:bodyPr>
            <a:lstStyle/>
            <a:p>
              <a:pPr algn="ctr"/>
              <a:r>
                <a:rPr lang="en-US" sz="4400" dirty="0"/>
                <a:t>Scientific investigations produce data that must be analyzed in order to derive meaning. Because data patterns and trends are not always obvious, scientists use a range of tools—including tabulation, graphical interpretation, visualization, and statistical analysis—to identify the significant features and patterns in the data. Scientists identify sources of error in the investigations and calculate the degree of certainty in the results. Modern technology makes the collection of large data sets much easier, providing secondary sources for analysis.</a:t>
              </a:r>
              <a:endParaRPr lang="en-US" sz="4400" dirty="0">
                <a:latin typeface="Arial" panose="020B0604020202020204" pitchFamily="34" charset="0"/>
                <a:cs typeface="Arial" panose="020B0604020202020204" pitchFamily="34" charset="0"/>
              </a:endParaRPr>
            </a:p>
          </p:txBody>
        </p:sp>
        <p:pic>
          <p:nvPicPr>
            <p:cNvPr id="21" name="Picture 20"/>
            <p:cNvPicPr>
              <a:picLocks noChangeAspect="1"/>
            </p:cNvPicPr>
            <p:nvPr/>
          </p:nvPicPr>
          <p:blipFill>
            <a:blip r:embed="rId6"/>
            <a:stretch>
              <a:fillRect/>
            </a:stretch>
          </p:blipFill>
          <p:spPr>
            <a:xfrm>
              <a:off x="18435177" y="533399"/>
              <a:ext cx="2857500" cy="2600325"/>
            </a:xfrm>
            <a:prstGeom prst="rect">
              <a:avLst/>
            </a:prstGeom>
          </p:spPr>
        </p:pic>
        <p:sp>
          <p:nvSpPr>
            <p:cNvPr id="22" name="Rectangle 21"/>
            <p:cNvSpPr/>
            <p:nvPr/>
          </p:nvSpPr>
          <p:spPr>
            <a:xfrm>
              <a:off x="476249" y="349250"/>
              <a:ext cx="21031200" cy="10229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454024" y="11307698"/>
            <a:ext cx="21031200" cy="10229850"/>
            <a:chOff x="352424" y="10810746"/>
            <a:chExt cx="21031200" cy="10229850"/>
          </a:xfrm>
        </p:grpSpPr>
        <p:sp>
          <p:nvSpPr>
            <p:cNvPr id="23" name="Title 1"/>
            <p:cNvSpPr txBox="1">
              <a:spLocks/>
            </p:cNvSpPr>
            <p:nvPr/>
          </p:nvSpPr>
          <p:spPr>
            <a:xfrm>
              <a:off x="1385374" y="12811396"/>
              <a:ext cx="19009749" cy="4749801"/>
            </a:xfrm>
            <a:prstGeom prst="rect">
              <a:avLst/>
            </a:prstGeom>
          </p:spPr>
          <p:txBody>
            <a:bodyPr vert="horz" lIns="91440" tIns="45720" rIns="91440" bIns="45720" rtlCol="0" anchor="b">
              <a:no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pPr algn="l"/>
              <a:r>
                <a:rPr lang="en-US" sz="16000" b="1" dirty="0" smtClean="0">
                  <a:latin typeface="Arial" panose="020B0604020202020204" pitchFamily="34" charset="0"/>
                  <a:cs typeface="Arial" panose="020B0604020202020204" pitchFamily="34" charset="0"/>
                </a:rPr>
                <a:t>Using Mathematics </a:t>
              </a:r>
              <a:br>
                <a:rPr lang="en-US" sz="16000" b="1" dirty="0" smtClean="0">
                  <a:latin typeface="Arial" panose="020B0604020202020204" pitchFamily="34" charset="0"/>
                  <a:cs typeface="Arial" panose="020B0604020202020204" pitchFamily="34" charset="0"/>
                </a:rPr>
              </a:br>
              <a:r>
                <a:rPr lang="en-US" sz="16000" b="1" dirty="0" smtClean="0">
                  <a:latin typeface="Arial" panose="020B0604020202020204" pitchFamily="34" charset="0"/>
                  <a:cs typeface="Arial" panose="020B0604020202020204" pitchFamily="34" charset="0"/>
                </a:rPr>
                <a:t>and Computational Thinking</a:t>
              </a:r>
              <a:endParaRPr lang="en-US" sz="16000" b="1" dirty="0">
                <a:latin typeface="Arial" panose="020B0604020202020204" pitchFamily="34" charset="0"/>
                <a:cs typeface="Arial" panose="020B0604020202020204" pitchFamily="34" charset="0"/>
              </a:endParaRPr>
            </a:p>
          </p:txBody>
        </p:sp>
        <p:sp>
          <p:nvSpPr>
            <p:cNvPr id="24" name="Rectangle 23"/>
            <p:cNvSpPr/>
            <p:nvPr/>
          </p:nvSpPr>
          <p:spPr>
            <a:xfrm>
              <a:off x="1238250" y="17780000"/>
              <a:ext cx="19259550" cy="2800767"/>
            </a:xfrm>
            <a:prstGeom prst="rect">
              <a:avLst/>
            </a:prstGeom>
          </p:spPr>
          <p:txBody>
            <a:bodyPr wrap="square">
              <a:spAutoFit/>
            </a:bodyPr>
            <a:lstStyle/>
            <a:p>
              <a:pPr algn="ctr"/>
              <a:r>
                <a:rPr lang="en-US" sz="4400" dirty="0"/>
                <a:t>In both science and engineering, mathematics and computation are fundamental tools for representing physical variables and their relationships. They are used for a range of tasks such as constructing simulations; statistically analyzing data; and recognizing, expressing, and applying quantitative relationships.</a:t>
              </a:r>
              <a:endParaRPr lang="en-US" sz="4400" dirty="0">
                <a:latin typeface="Arial" panose="020B0604020202020204" pitchFamily="34" charset="0"/>
                <a:cs typeface="Arial" panose="020B0604020202020204" pitchFamily="34" charset="0"/>
              </a:endParaRPr>
            </a:p>
          </p:txBody>
        </p:sp>
        <p:pic>
          <p:nvPicPr>
            <p:cNvPr id="25" name="Picture 2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712529" y="15104150"/>
              <a:ext cx="2532574" cy="2517068"/>
            </a:xfrm>
            <a:prstGeom prst="rect">
              <a:avLst/>
            </a:prstGeom>
          </p:spPr>
        </p:pic>
        <p:sp>
          <p:nvSpPr>
            <p:cNvPr id="26" name="Rectangle 25"/>
            <p:cNvSpPr/>
            <p:nvPr/>
          </p:nvSpPr>
          <p:spPr>
            <a:xfrm>
              <a:off x="352424" y="10810746"/>
              <a:ext cx="21031200" cy="10229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458502" y="22237700"/>
            <a:ext cx="21031200" cy="10229850"/>
            <a:chOff x="457199" y="22237700"/>
            <a:chExt cx="21031200" cy="10229850"/>
          </a:xfrm>
        </p:grpSpPr>
        <p:sp>
          <p:nvSpPr>
            <p:cNvPr id="27" name="Title 1"/>
            <p:cNvSpPr txBox="1">
              <a:spLocks/>
            </p:cNvSpPr>
            <p:nvPr/>
          </p:nvSpPr>
          <p:spPr>
            <a:xfrm>
              <a:off x="1004660" y="25271686"/>
              <a:ext cx="19697700" cy="4749801"/>
            </a:xfrm>
            <a:prstGeom prst="rect">
              <a:avLst/>
            </a:prstGeom>
          </p:spPr>
          <p:txBody>
            <a:bodyPr vert="horz" lIns="91440" tIns="45720" rIns="91440" bIns="45720" rtlCol="0" anchor="b">
              <a:noAutofit/>
            </a:bodyPr>
            <a:lstStyle>
              <a:lvl1pPr algn="ctr" defTabSz="4389120" rtl="0" eaLnBrk="1" latinLnBrk="0" hangingPunct="1">
                <a:lnSpc>
                  <a:spcPct val="90000"/>
                </a:lnSpc>
                <a:spcBef>
                  <a:spcPct val="0"/>
                </a:spcBef>
                <a:buNone/>
                <a:defRPr sz="28800" kern="1200">
                  <a:solidFill>
                    <a:schemeClr val="tx1"/>
                  </a:solidFill>
                  <a:latin typeface="+mj-lt"/>
                  <a:ea typeface="+mj-ea"/>
                  <a:cs typeface="+mj-cs"/>
                </a:defRPr>
              </a:lvl1pPr>
            </a:lstStyle>
            <a:p>
              <a:r>
                <a:rPr lang="en-US" sz="15000" b="1" dirty="0" smtClean="0">
                  <a:latin typeface="Arial" panose="020B0604020202020204" pitchFamily="34" charset="0"/>
                  <a:cs typeface="Arial" panose="020B0604020202020204" pitchFamily="34" charset="0"/>
                </a:rPr>
                <a:t>Constructing Explanations and Designing Solutions</a:t>
              </a:r>
              <a:endParaRPr lang="en-US" sz="15000" b="1" dirty="0">
                <a:latin typeface="Arial" panose="020B0604020202020204" pitchFamily="34" charset="0"/>
                <a:cs typeface="Arial" panose="020B0604020202020204" pitchFamily="34" charset="0"/>
              </a:endParaRPr>
            </a:p>
          </p:txBody>
        </p:sp>
        <p:sp>
          <p:nvSpPr>
            <p:cNvPr id="28" name="Rectangle 27"/>
            <p:cNvSpPr/>
            <p:nvPr/>
          </p:nvSpPr>
          <p:spPr>
            <a:xfrm>
              <a:off x="1343025" y="30098999"/>
              <a:ext cx="19259550" cy="1446550"/>
            </a:xfrm>
            <a:prstGeom prst="rect">
              <a:avLst/>
            </a:prstGeom>
          </p:spPr>
          <p:txBody>
            <a:bodyPr wrap="square">
              <a:spAutoFit/>
            </a:bodyPr>
            <a:lstStyle/>
            <a:p>
              <a:pPr algn="ctr"/>
              <a:r>
                <a:rPr lang="en-US" sz="4400" dirty="0"/>
                <a:t>The products of science are explanations and the products of engineering are solutions.</a:t>
              </a:r>
              <a:endParaRPr lang="en-US" sz="4400" dirty="0">
                <a:latin typeface="Arial" panose="020B0604020202020204" pitchFamily="34" charset="0"/>
                <a:cs typeface="Arial" panose="020B0604020202020204" pitchFamily="34" charset="0"/>
              </a:endParaRPr>
            </a:p>
          </p:txBody>
        </p:sp>
        <p:pic>
          <p:nvPicPr>
            <p:cNvPr id="29" name="Picture 28"/>
            <p:cNvPicPr>
              <a:picLocks noChangeAspect="1"/>
            </p:cNvPicPr>
            <p:nvPr/>
          </p:nvPicPr>
          <p:blipFill>
            <a:blip r:embed="rId8"/>
            <a:stretch>
              <a:fillRect/>
            </a:stretch>
          </p:blipFill>
          <p:spPr>
            <a:xfrm>
              <a:off x="17218040" y="22452348"/>
              <a:ext cx="4027626" cy="2819338"/>
            </a:xfrm>
            <a:prstGeom prst="rect">
              <a:avLst/>
            </a:prstGeom>
          </p:spPr>
        </p:pic>
        <p:sp>
          <p:nvSpPr>
            <p:cNvPr id="30" name="Rectangle 29"/>
            <p:cNvSpPr/>
            <p:nvPr/>
          </p:nvSpPr>
          <p:spPr>
            <a:xfrm>
              <a:off x="457199" y="22237700"/>
              <a:ext cx="21031200" cy="10229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7792473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282</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J. Petrone</dc:creator>
  <cp:lastModifiedBy>Christopher J. Petrone</cp:lastModifiedBy>
  <cp:revision>7</cp:revision>
  <dcterms:created xsi:type="dcterms:W3CDTF">2018-05-18T18:05:38Z</dcterms:created>
  <dcterms:modified xsi:type="dcterms:W3CDTF">2018-06-21T14:01:49Z</dcterms:modified>
</cp:coreProperties>
</file>