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handoutMasterIdLst>
    <p:handoutMasterId r:id="rId43"/>
  </p:handoutMasterIdLst>
  <p:sldIdLst>
    <p:sldId id="256" r:id="rId2"/>
    <p:sldId id="264" r:id="rId3"/>
    <p:sldId id="257" r:id="rId4"/>
    <p:sldId id="300" r:id="rId5"/>
    <p:sldId id="265" r:id="rId6"/>
    <p:sldId id="299" r:id="rId7"/>
    <p:sldId id="285" r:id="rId8"/>
    <p:sldId id="258" r:id="rId9"/>
    <p:sldId id="259" r:id="rId10"/>
    <p:sldId id="274" r:id="rId11"/>
    <p:sldId id="260" r:id="rId12"/>
    <p:sldId id="261" r:id="rId13"/>
    <p:sldId id="262" r:id="rId14"/>
    <p:sldId id="263" r:id="rId15"/>
    <p:sldId id="270" r:id="rId16"/>
    <p:sldId id="267" r:id="rId17"/>
    <p:sldId id="278" r:id="rId18"/>
    <p:sldId id="301" r:id="rId19"/>
    <p:sldId id="294" r:id="rId20"/>
    <p:sldId id="277" r:id="rId21"/>
    <p:sldId id="273" r:id="rId22"/>
    <p:sldId id="272" r:id="rId23"/>
    <p:sldId id="276" r:id="rId24"/>
    <p:sldId id="287" r:id="rId25"/>
    <p:sldId id="275" r:id="rId26"/>
    <p:sldId id="295" r:id="rId27"/>
    <p:sldId id="296" r:id="rId28"/>
    <p:sldId id="280" r:id="rId29"/>
    <p:sldId id="279" r:id="rId30"/>
    <p:sldId id="291" r:id="rId31"/>
    <p:sldId id="292" r:id="rId32"/>
    <p:sldId id="290" r:id="rId33"/>
    <p:sldId id="297" r:id="rId34"/>
    <p:sldId id="281" r:id="rId35"/>
    <p:sldId id="286" r:id="rId36"/>
    <p:sldId id="282" r:id="rId37"/>
    <p:sldId id="289" r:id="rId38"/>
    <p:sldId id="293" r:id="rId39"/>
    <p:sldId id="298" r:id="rId40"/>
    <p:sldId id="268" r:id="rId41"/>
    <p:sldId id="269" r:id="rId4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4660"/>
  </p:normalViewPr>
  <p:slideViewPr>
    <p:cSldViewPr>
      <p:cViewPr>
        <p:scale>
          <a:sx n="63" d="100"/>
          <a:sy n="63" d="100"/>
        </p:scale>
        <p:origin x="-738" y="-2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EEB99226-B918-4477-A9B9-65E33E3138B9}" type="datetimeFigureOut">
              <a:rPr lang="en-US" smtClean="0"/>
              <a:pPr/>
              <a:t>11/23/2016</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FCBAEEDF-ED3B-4DCA-AA65-7734F4DE631B}" type="slidenum">
              <a:rPr lang="en-US" smtClean="0"/>
              <a:pPr/>
              <a:t>‹#›</a:t>
            </a:fld>
            <a:endParaRPr lang="en-US" dirty="0"/>
          </a:p>
        </p:txBody>
      </p:sp>
    </p:spTree>
    <p:extLst>
      <p:ext uri="{BB962C8B-B14F-4D97-AF65-F5344CB8AC3E}">
        <p14:creationId xmlns:p14="http://schemas.microsoft.com/office/powerpoint/2010/main" val="70075652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Diagonal Corner Rectangle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0" name="Date Placeholder 9"/>
          <p:cNvSpPr>
            <a:spLocks noGrp="1"/>
          </p:cNvSpPr>
          <p:nvPr>
            <p:ph type="dt" sz="half" idx="10"/>
          </p:nvPr>
        </p:nvSpPr>
        <p:spPr>
          <a:xfrm>
            <a:off x="5562600" y="6509004"/>
            <a:ext cx="3002280" cy="274320"/>
          </a:xfrm>
        </p:spPr>
        <p:txBody>
          <a:bodyPr vert="horz" rtlCol="0"/>
          <a:lstStyle>
            <a:extLst/>
          </a:lstStyle>
          <a:p>
            <a:fld id="{8F33A9A9-C0A2-41CA-A62C-08C05139EADD}" type="datetimeFigureOut">
              <a:rPr lang="en-US" smtClean="0"/>
              <a:pPr/>
              <a:t>11/23/2016</a:t>
            </a:fld>
            <a:endParaRPr lang="en-US" dirty="0"/>
          </a:p>
        </p:txBody>
      </p:sp>
      <p:sp>
        <p:nvSpPr>
          <p:cNvPr id="11" name="Slide Number Placehold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0573C41D-70C7-4B2F-9F3F-BF35DC812D0B}" type="slidenum">
              <a:rPr lang="en-US" smtClean="0"/>
              <a:pPr/>
              <a:t>‹#›</a:t>
            </a:fld>
            <a:endParaRPr lang="en-US" dirty="0"/>
          </a:p>
        </p:txBody>
      </p:sp>
      <p:sp>
        <p:nvSpPr>
          <p:cNvPr id="12" name="Footer Placeholder 11"/>
          <p:cNvSpPr>
            <a:spLocks noGrp="1"/>
          </p:cNvSpPr>
          <p:nvPr>
            <p:ph type="ftr" sz="quarter" idx="12"/>
          </p:nvPr>
        </p:nvSpPr>
        <p:spPr>
          <a:xfrm>
            <a:off x="1600200" y="6509004"/>
            <a:ext cx="3907464" cy="274320"/>
          </a:xfrm>
        </p:spPr>
        <p:txBody>
          <a:bodyPr vert="horz" rtlCol="0"/>
          <a:lstStyle>
            <a:extLst/>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F33A9A9-C0A2-41CA-A62C-08C05139EADD}" type="datetimeFigureOut">
              <a:rPr lang="en-US" smtClean="0"/>
              <a:pPr/>
              <a:t>11/23/2016</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0573C41D-70C7-4B2F-9F3F-BF35DC812D0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F33A9A9-C0A2-41CA-A62C-08C05139EADD}" type="datetimeFigureOut">
              <a:rPr lang="en-US" smtClean="0"/>
              <a:pPr/>
              <a:t>11/23/2016</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0573C41D-70C7-4B2F-9F3F-BF35DC812D0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F33A9A9-C0A2-41CA-A62C-08C05139EADD}" type="datetimeFigureOut">
              <a:rPr lang="en-US" smtClean="0"/>
              <a:pPr/>
              <a:t>11/23/2016</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0573C41D-70C7-4B2F-9F3F-BF35DC812D0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7" name="Rectangle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a:xfrm>
            <a:off x="5562600" y="6513670"/>
            <a:ext cx="3002280" cy="274320"/>
          </a:xfrm>
        </p:spPr>
        <p:txBody>
          <a:bodyPr vert="horz" rtlCol="0"/>
          <a:lstStyle>
            <a:extLst/>
          </a:lstStyle>
          <a:p>
            <a:fld id="{8F33A9A9-C0A2-41CA-A62C-08C05139EADD}" type="datetimeFigureOut">
              <a:rPr lang="en-US" smtClean="0"/>
              <a:pPr/>
              <a:t>11/23/2016</a:t>
            </a:fld>
            <a:endParaRPr lang="en-US" dirty="0"/>
          </a:p>
        </p:txBody>
      </p:sp>
      <p:sp>
        <p:nvSpPr>
          <p:cNvPr id="9" name="Slide Number Placehold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0573C41D-70C7-4B2F-9F3F-BF35DC812D0B}" type="slidenum">
              <a:rPr lang="en-US" smtClean="0"/>
              <a:pPr/>
              <a:t>‹#›</a:t>
            </a:fld>
            <a:endParaRPr lang="en-US" dirty="0"/>
          </a:p>
        </p:txBody>
      </p:sp>
      <p:sp>
        <p:nvSpPr>
          <p:cNvPr id="10" name="Footer Placeholder 9"/>
          <p:cNvSpPr>
            <a:spLocks noGrp="1"/>
          </p:cNvSpPr>
          <p:nvPr>
            <p:ph type="ftr" sz="quarter" idx="12"/>
          </p:nvPr>
        </p:nvSpPr>
        <p:spPr>
          <a:xfrm>
            <a:off x="1600200" y="6513670"/>
            <a:ext cx="3907464" cy="274320"/>
          </a:xfrm>
        </p:spPr>
        <p:txBody>
          <a:bodyPr vert="horz" rtlCol="0"/>
          <a:lstStyle>
            <a:extLst/>
          </a:lstStyle>
          <a:p>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F33A9A9-C0A2-41CA-A62C-08C05139EADD}" type="datetimeFigureOut">
              <a:rPr lang="en-US" smtClean="0"/>
              <a:pPr/>
              <a:t>11/23/2016</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a:xfrm>
            <a:off x="8641080" y="6514568"/>
            <a:ext cx="464288" cy="274320"/>
          </a:xfrm>
        </p:spPr>
        <p:txBody>
          <a:bodyPr/>
          <a:lstStyle>
            <a:extLst/>
          </a:lstStyle>
          <a:p>
            <a:fld id="{0573C41D-70C7-4B2F-9F3F-BF35DC812D0B}" type="slidenum">
              <a:rPr lang="en-US" smtClean="0"/>
              <a:pPr/>
              <a:t>‹#›</a:t>
            </a:fld>
            <a:endParaRPr lang="en-US" dirty="0"/>
          </a:p>
        </p:txBody>
      </p:sp>
      <p:sp>
        <p:nvSpPr>
          <p:cNvPr id="10" name="Rectangle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dirty="0"/>
          </a:p>
        </p:txBody>
      </p:sp>
      <p:sp>
        <p:nvSpPr>
          <p:cNvPr id="11" name="Rectangle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dirty="0"/>
          </a:p>
        </p:txBody>
      </p:sp>
      <p:sp>
        <p:nvSpPr>
          <p:cNvPr id="2" name="Title 1"/>
          <p:cNvSpPr>
            <a:spLocks noGrp="1"/>
          </p:cNvSpPr>
          <p:nvPr>
            <p:ph type="title"/>
          </p:nvPr>
        </p:nvSpPr>
        <p:spPr>
          <a:xfrm>
            <a:off x="457200" y="251948"/>
            <a:ext cx="8229600"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8F33A9A9-C0A2-41CA-A62C-08C05139EADD}" type="datetimeFigureOut">
              <a:rPr lang="en-US" smtClean="0"/>
              <a:pPr/>
              <a:t>11/23/2016</a:t>
            </a:fld>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9" name="Slide Number Placeholder 8"/>
          <p:cNvSpPr>
            <a:spLocks noGrp="1"/>
          </p:cNvSpPr>
          <p:nvPr>
            <p:ph type="sldNum" sz="quarter" idx="12"/>
          </p:nvPr>
        </p:nvSpPr>
        <p:spPr>
          <a:xfrm>
            <a:off x="8641080" y="6514568"/>
            <a:ext cx="464288" cy="274320"/>
          </a:xfrm>
        </p:spPr>
        <p:txBody>
          <a:bodyPr/>
          <a:lstStyle>
            <a:extLst/>
          </a:lstStyle>
          <a:p>
            <a:fld id="{0573C41D-70C7-4B2F-9F3F-BF35DC812D0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8"/>
            <a:ext cx="8229600"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8F33A9A9-C0A2-41CA-A62C-08C05139EADD}" type="datetimeFigureOut">
              <a:rPr lang="en-US" smtClean="0"/>
              <a:pPr/>
              <a:t>11/23/2016</a:t>
            </a:fld>
            <a:endParaRPr lang="en-US" dirty="0"/>
          </a:p>
        </p:txBody>
      </p:sp>
      <p:sp>
        <p:nvSpPr>
          <p:cNvPr id="4" name="Footer Placeholder 3"/>
          <p:cNvSpPr>
            <a:spLocks noGrp="1"/>
          </p:cNvSpPr>
          <p:nvPr>
            <p:ph type="ftr" sz="quarter" idx="11"/>
          </p:nvPr>
        </p:nvSpPr>
        <p:spPr/>
        <p:txBody>
          <a:bodyPr/>
          <a:lstStyle>
            <a:extLst/>
          </a:lstStyle>
          <a:p>
            <a:endParaRPr lang="en-US" dirty="0"/>
          </a:p>
        </p:txBody>
      </p:sp>
      <p:sp>
        <p:nvSpPr>
          <p:cNvPr id="5" name="Slide Number Placeholder 4"/>
          <p:cNvSpPr>
            <a:spLocks noGrp="1"/>
          </p:cNvSpPr>
          <p:nvPr>
            <p:ph type="sldNum" sz="quarter" idx="12"/>
          </p:nvPr>
        </p:nvSpPr>
        <p:spPr/>
        <p:txBody>
          <a:bodyPr/>
          <a:lstStyle>
            <a:extLst/>
          </a:lstStyle>
          <a:p>
            <a:fld id="{0573C41D-70C7-4B2F-9F3F-BF35DC812D0B}" type="slidenum">
              <a:rPr lang="en-US" smtClean="0"/>
              <a:pPr/>
              <a:t>‹#›</a:t>
            </a:fld>
            <a:endParaRPr lang="en-US" dirty="0"/>
          </a:p>
        </p:txBody>
      </p:sp>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8F33A9A9-C0A2-41CA-A62C-08C05139EADD}" type="datetimeFigureOut">
              <a:rPr lang="en-US" smtClean="0"/>
              <a:pPr/>
              <a:t>11/23/2016</a:t>
            </a:fld>
            <a:endParaRPr lang="en-US" dirty="0"/>
          </a:p>
        </p:txBody>
      </p:sp>
      <p:sp>
        <p:nvSpPr>
          <p:cNvPr id="3" name="Footer Placeholder 2"/>
          <p:cNvSpPr>
            <a:spLocks noGrp="1"/>
          </p:cNvSpPr>
          <p:nvPr>
            <p:ph type="ftr" sz="quarter" idx="11"/>
          </p:nvPr>
        </p:nvSpPr>
        <p:spPr/>
        <p:txBody>
          <a:bodyPr/>
          <a:lstStyle>
            <a:extLst/>
          </a:lstStyle>
          <a:p>
            <a:endParaRPr lang="en-US" dirty="0"/>
          </a:p>
        </p:txBody>
      </p:sp>
      <p:sp>
        <p:nvSpPr>
          <p:cNvPr id="4" name="Slide Number Placeholder 3"/>
          <p:cNvSpPr>
            <a:spLocks noGrp="1"/>
          </p:cNvSpPr>
          <p:nvPr>
            <p:ph type="sldNum" sz="quarter" idx="12"/>
          </p:nvPr>
        </p:nvSpPr>
        <p:spPr/>
        <p:txBody>
          <a:bodyPr/>
          <a:lstStyle>
            <a:extLst/>
          </a:lstStyle>
          <a:p>
            <a:fld id="{0573C41D-70C7-4B2F-9F3F-BF35DC812D0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Title 1"/>
          <p:cNvSpPr>
            <a:spLocks noGrp="1"/>
          </p:cNvSpPr>
          <p:nvPr>
            <p:ph type="title"/>
          </p:nvPr>
        </p:nvSpPr>
        <p:spPr>
          <a:xfrm>
            <a:off x="4963136" y="304800"/>
            <a:ext cx="3931920" cy="762000"/>
          </a:xfrm>
        </p:spPr>
        <p:txBody>
          <a:bodyPr anchor="b"/>
          <a:lstStyle>
            <a:lvl1pPr marL="0" algn="r">
              <a:buNone/>
              <a:defRPr sz="2000" b="1"/>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Date Placeholder 8"/>
          <p:cNvSpPr>
            <a:spLocks noGrp="1"/>
          </p:cNvSpPr>
          <p:nvPr>
            <p:ph type="dt" sz="half" idx="10"/>
          </p:nvPr>
        </p:nvSpPr>
        <p:spPr>
          <a:xfrm>
            <a:off x="5562600" y="6513670"/>
            <a:ext cx="3002280" cy="274320"/>
          </a:xfrm>
        </p:spPr>
        <p:txBody>
          <a:bodyPr vert="horz" rtlCol="0"/>
          <a:lstStyle>
            <a:extLst/>
          </a:lstStyle>
          <a:p>
            <a:fld id="{8F33A9A9-C0A2-41CA-A62C-08C05139EADD}" type="datetimeFigureOut">
              <a:rPr lang="en-US" smtClean="0"/>
              <a:pPr/>
              <a:t>11/23/2016</a:t>
            </a:fld>
            <a:endParaRPr lang="en-US" dirty="0"/>
          </a:p>
        </p:txBody>
      </p:sp>
      <p:sp>
        <p:nvSpPr>
          <p:cNvPr id="10" name="Slide Number Placehold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0573C41D-70C7-4B2F-9F3F-BF35DC812D0B}" type="slidenum">
              <a:rPr lang="en-US" smtClean="0"/>
              <a:pPr/>
              <a:t>‹#›</a:t>
            </a:fld>
            <a:endParaRPr lang="en-US" dirty="0"/>
          </a:p>
        </p:txBody>
      </p:sp>
      <p:sp>
        <p:nvSpPr>
          <p:cNvPr id="11" name="Footer Placeholder 10"/>
          <p:cNvSpPr>
            <a:spLocks noGrp="1"/>
          </p:cNvSpPr>
          <p:nvPr>
            <p:ph type="ftr" sz="quarter" idx="12"/>
          </p:nvPr>
        </p:nvSpPr>
        <p:spPr>
          <a:xfrm>
            <a:off x="1600200" y="6513670"/>
            <a:ext cx="3907464" cy="274320"/>
          </a:xfrm>
        </p:spPr>
        <p:txBody>
          <a:bodyPr vert="horz" rtlCol="0"/>
          <a:lstStyle>
            <a:extLst/>
          </a:lstStyle>
          <a:p>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nchor="b"/>
          <a:lstStyle>
            <a:lvl1pPr marL="0" algn="r">
              <a:buNone/>
              <a:defRPr sz="2000" b="1"/>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n-US" dirty="0"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8" name="Date Placeholder 7"/>
          <p:cNvSpPr>
            <a:spLocks noGrp="1"/>
          </p:cNvSpPr>
          <p:nvPr>
            <p:ph type="dt" sz="half" idx="10"/>
          </p:nvPr>
        </p:nvSpPr>
        <p:spPr>
          <a:xfrm>
            <a:off x="5562600" y="6509004"/>
            <a:ext cx="3002280" cy="274320"/>
          </a:xfrm>
        </p:spPr>
        <p:txBody>
          <a:bodyPr vert="horz" rtlCol="0"/>
          <a:lstStyle>
            <a:extLst/>
          </a:lstStyle>
          <a:p>
            <a:fld id="{8F33A9A9-C0A2-41CA-A62C-08C05139EADD}" type="datetimeFigureOut">
              <a:rPr lang="en-US" smtClean="0"/>
              <a:pPr/>
              <a:t>11/23/2016</a:t>
            </a:fld>
            <a:endParaRPr lang="en-US" dirty="0"/>
          </a:p>
        </p:txBody>
      </p:sp>
      <p:sp>
        <p:nvSpPr>
          <p:cNvPr id="9" name="Slide Number Placehold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0573C41D-70C7-4B2F-9F3F-BF35DC812D0B}" type="slidenum">
              <a:rPr lang="en-US" smtClean="0"/>
              <a:pPr/>
              <a:t>‹#›</a:t>
            </a:fld>
            <a:endParaRPr lang="en-US" dirty="0"/>
          </a:p>
        </p:txBody>
      </p:sp>
      <p:sp>
        <p:nvSpPr>
          <p:cNvPr id="10" name="Footer Placeholder 9"/>
          <p:cNvSpPr>
            <a:spLocks noGrp="1"/>
          </p:cNvSpPr>
          <p:nvPr>
            <p:ph type="ftr" sz="quarter" idx="12"/>
          </p:nvPr>
        </p:nvSpPr>
        <p:spPr>
          <a:xfrm>
            <a:off x="1600200" y="6509004"/>
            <a:ext cx="3907464" cy="274320"/>
          </a:xfrm>
        </p:spPr>
        <p:txBody>
          <a:bodyPr vert="horz" rtlCol="0"/>
          <a:lstStyle>
            <a:extLst/>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 name="Footer Placeholder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en-US" dirty="0"/>
          </a:p>
        </p:txBody>
      </p:sp>
      <p:sp>
        <p:nvSpPr>
          <p:cNvPr id="14" name="Date Placeholder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8F33A9A9-C0A2-41CA-A62C-08C05139EADD}" type="datetimeFigureOut">
              <a:rPr lang="en-US" smtClean="0"/>
              <a:pPr/>
              <a:t>11/23/2016</a:t>
            </a:fld>
            <a:endParaRPr lang="en-US" dirty="0"/>
          </a:p>
        </p:txBody>
      </p:sp>
      <p:sp>
        <p:nvSpPr>
          <p:cNvPr id="23" name="Slide Number Placehold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0573C41D-70C7-4B2F-9F3F-BF35DC812D0B}" type="slidenum">
              <a:rPr lang="en-US" smtClean="0"/>
              <a:pPr/>
              <a:t>‹#›</a:t>
            </a:fld>
            <a:endParaRPr lang="en-US" dirty="0"/>
          </a:p>
        </p:txBody>
      </p:sp>
      <p:sp>
        <p:nvSpPr>
          <p:cNvPr id="22" name="Title Placeholder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dk1" tx1="lt1" bg2="dk2" tx2="lt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image" Target="../media/image20.jpeg"/><Relationship Id="rId1" Type="http://schemas.openxmlformats.org/officeDocument/2006/relationships/slideLayout" Target="../slideLayouts/slideLayout4.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www.windows2universe.org/earth/climate/ice_core_proxy_climate_nsf.html"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6.xml"/><Relationship Id="rId4" Type="http://schemas.openxmlformats.org/officeDocument/2006/relationships/hyperlink" Target="http://www.discoveringantarctica.org.uk/downloads/cc11_icecores.htm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4.xml"/><Relationship Id="rId4" Type="http://schemas.openxmlformats.org/officeDocument/2006/relationships/image" Target="../media/image31.jpeg"/></Relationships>
</file>

<file path=ppt/slides/_rels/slide2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hyperlink" Target="http://www.nsf.gov/news/special_reports/science_nation/icecores.jsp" TargetMode="External"/><Relationship Id="rId1" Type="http://schemas.openxmlformats.org/officeDocument/2006/relationships/slideLayout" Target="../slideLayouts/slideLayout2.xml"/><Relationship Id="rId4" Type="http://schemas.openxmlformats.org/officeDocument/2006/relationships/image" Target="../media/image50.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8" Type="http://schemas.openxmlformats.org/officeDocument/2006/relationships/hyperlink" Target="http://earthobservatory.nasa.gov/Features/Paleoclimatology_OxygenBalance/" TargetMode="External"/><Relationship Id="rId13" Type="http://schemas.openxmlformats.org/officeDocument/2006/relationships/hyperlink" Target="http://www.nature.com/scitable/knowledge/library/abrupt-climate-change-during-the-last-ice-24288097" TargetMode="External"/><Relationship Id="rId3" Type="http://schemas.openxmlformats.org/officeDocument/2006/relationships/hyperlink" Target="http://en.wikipedia.org/wiki/Radiocarbon_14_dating_of_the_Shroud_of_Turin" TargetMode="External"/><Relationship Id="rId7" Type="http://schemas.openxmlformats.org/officeDocument/2006/relationships/hyperlink" Target="http://www.colorado.edu/geography/class_homepages/geog_4271_f11/lectures/week_11.pdf" TargetMode="External"/><Relationship Id="rId12" Type="http://schemas.openxmlformats.org/officeDocument/2006/relationships/hyperlink" Target="http://www.sciencedaily.com/releases/2008/03/080312141246.htm" TargetMode="External"/><Relationship Id="rId2" Type="http://schemas.openxmlformats.org/officeDocument/2006/relationships/hyperlink" Target="http://www.jinaweb.org/outreach/marble/Marble_Nuclei_Project_-_Teacher_Instructions.pdf" TargetMode="External"/><Relationship Id="rId1" Type="http://schemas.openxmlformats.org/officeDocument/2006/relationships/slideLayout" Target="../slideLayouts/slideLayout2.xml"/><Relationship Id="rId6" Type="http://schemas.openxmlformats.org/officeDocument/2006/relationships/hyperlink" Target="http://earthobservatory.nasa.gov/Features/Paleoclimatology_IceCores/" TargetMode="External"/><Relationship Id="rId11" Type="http://schemas.openxmlformats.org/officeDocument/2006/relationships/hyperlink" Target="http://www.nasa.gov/mission_pages/station/research/experiments/ALTEA-Shield.html" TargetMode="External"/><Relationship Id="rId5" Type="http://schemas.openxmlformats.org/officeDocument/2006/relationships/hyperlink" Target="http://en.wikipedia.org/wiki/Proxy_(climate)" TargetMode="External"/><Relationship Id="rId10" Type="http://schemas.openxmlformats.org/officeDocument/2006/relationships/hyperlink" Target="http://www.usatoday.com/weather/resources/coldscience/2004-08-30-ice-coreq-a_x.htm" TargetMode="External"/><Relationship Id="rId4" Type="http://schemas.openxmlformats.org/officeDocument/2006/relationships/hyperlink" Target="http://www.iceman.it/en/oetzi-the-iceman" TargetMode="External"/><Relationship Id="rId9" Type="http://schemas.openxmlformats.org/officeDocument/2006/relationships/hyperlink" Target="http://www.globalchange.umich.edu/globalchange1/current/lectures/kling/paleoclimate/index.html" TargetMode="External"/><Relationship Id="rId14" Type="http://schemas.openxmlformats.org/officeDocument/2006/relationships/hyperlink" Target="http://en.wikipedia.org/wiki/Isotopes_of_oxygen" TargetMode="External"/></Relationships>
</file>

<file path=ppt/slides/_rels/slide41.xml.rels><?xml version="1.0" encoding="UTF-8" standalone="yes"?>
<Relationships xmlns="http://schemas.openxmlformats.org/package/2006/relationships"><Relationship Id="rId8" Type="http://schemas.openxmlformats.org/officeDocument/2006/relationships/hyperlink" Target="http://www.spp-antarktisforschung.de/projects/Martin-Butzin/BU-2243-1-Fig1.jpg" TargetMode="External"/><Relationship Id="rId13" Type="http://schemas.openxmlformats.org/officeDocument/2006/relationships/hyperlink" Target="http://www.iceandclimate.nbi.ku.dk/research/strat_dating/synch_ice_core_rec/vol_ash_layer/" TargetMode="External"/><Relationship Id="rId18" Type="http://schemas.openxmlformats.org/officeDocument/2006/relationships/hyperlink" Target="http://1.bp.blogspot.com/_O0h61kl5hik/TQcfIIKneuI/AAAAAAAAF7U/68oC9Vaq3Ho/s400/18.jpg" TargetMode="External"/><Relationship Id="rId26" Type="http://schemas.openxmlformats.org/officeDocument/2006/relationships/hyperlink" Target="http://www.ncdc.noaa.gov/paleo/image/collage/paleoproxycollage.jpg" TargetMode="External"/><Relationship Id="rId3" Type="http://schemas.openxmlformats.org/officeDocument/2006/relationships/hyperlink" Target="http://eo.ucar.edu/staff/rrussell/climate/paleoclimate/ice_core_proxy_records.html" TargetMode="External"/><Relationship Id="rId21" Type="http://schemas.openxmlformats.org/officeDocument/2006/relationships/hyperlink" Target="http://www.noc.soton.ac.uk/gg/IPY/images/isotope_cycle.jpg" TargetMode="External"/><Relationship Id="rId7" Type="http://schemas.openxmlformats.org/officeDocument/2006/relationships/hyperlink" Target="http://www.climatedata.info/Proxy/Proxy/icecores.html" TargetMode="External"/><Relationship Id="rId12" Type="http://schemas.openxmlformats.org/officeDocument/2006/relationships/hyperlink" Target="http://www.chemistryland.com/CHM107/GlobalWarming/iceCoreCO2deepest.jpg" TargetMode="External"/><Relationship Id="rId17" Type="http://schemas.openxmlformats.org/officeDocument/2006/relationships/hyperlink" Target="http://4.bp.blogspot.com/-1iJnG3j5KPY/TbVzPWNUIqI/AAAAAAAADjU/TlAf67AozQE/s1600/smoke_det3.JPG" TargetMode="External"/><Relationship Id="rId25" Type="http://schemas.openxmlformats.org/officeDocument/2006/relationships/hyperlink" Target="http://static.ddmcdn.com/gif/mri-10.jpg" TargetMode="External"/><Relationship Id="rId2" Type="http://schemas.openxmlformats.org/officeDocument/2006/relationships/hyperlink" Target="http://www.egyptianmuseum.com/mummy1.html" TargetMode="External"/><Relationship Id="rId16" Type="http://schemas.openxmlformats.org/officeDocument/2006/relationships/hyperlink" Target="http://www.iranmilitaryforum.net/the-tea-house/debunking-spaceflight/" TargetMode="External"/><Relationship Id="rId20" Type="http://schemas.openxmlformats.org/officeDocument/2006/relationships/hyperlink" Target="http://www.nature.com/scitable/content/ne0000/ne0000/ne0000/ne0000/24290862/resized_1_2.jpg" TargetMode="External"/><Relationship Id="rId29" Type="http://schemas.openxmlformats.org/officeDocument/2006/relationships/hyperlink" Target="http://kaffee.50webs.com/Science/images/isotopes.of.H.He.Li.jpg" TargetMode="External"/><Relationship Id="rId1" Type="http://schemas.openxmlformats.org/officeDocument/2006/relationships/slideLayout" Target="../slideLayouts/slideLayout2.xml"/><Relationship Id="rId6" Type="http://schemas.openxmlformats.org/officeDocument/2006/relationships/hyperlink" Target="http://international.usgs.gov/ipy/images/ppacket/mekuria.ice.core.jpg" TargetMode="External"/><Relationship Id="rId11" Type="http://schemas.openxmlformats.org/officeDocument/2006/relationships/hyperlink" Target="http://motls.blogspot.com/2006/07/carbon-dioxide-and-temperatures-ice.html" TargetMode="External"/><Relationship Id="rId24" Type="http://schemas.openxmlformats.org/officeDocument/2006/relationships/hyperlink" Target="http://www.wcdn.org/SOURCE/india%20report_org.files/image086.jpg" TargetMode="External"/><Relationship Id="rId32" Type="http://schemas.openxmlformats.org/officeDocument/2006/relationships/hyperlink" Target="http://earthobservatory.nasa.gov/Features/Paleoclimatology_OxygenBalance/images/oxygen_isotopes_still.gif" TargetMode="External"/><Relationship Id="rId5" Type="http://schemas.openxmlformats.org/officeDocument/2006/relationships/hyperlink" Target="http://www.futurity.org/tag/ice-core/" TargetMode="External"/><Relationship Id="rId15" Type="http://schemas.openxmlformats.org/officeDocument/2006/relationships/hyperlink" Target="http://coto2.files.wordpress.com/2011/03/3-spent-fuel-rods-in-pool1.jpg" TargetMode="External"/><Relationship Id="rId23" Type="http://schemas.openxmlformats.org/officeDocument/2006/relationships/hyperlink" Target="http://mail.rdcrd.ab.ca/~smolesky/Physics30/5Matter/MatterPics/radioisotopes/isotopic%20tracers.jpg" TargetMode="External"/><Relationship Id="rId28" Type="http://schemas.openxmlformats.org/officeDocument/2006/relationships/hyperlink" Target="http://www.wordwizz.com/images/isotopes.gif" TargetMode="External"/><Relationship Id="rId10" Type="http://schemas.openxmlformats.org/officeDocument/2006/relationships/hyperlink" Target="http://uw-food-irradiation.engr.wisc.edu/materials/food_irradiation/img021.jpg" TargetMode="External"/><Relationship Id="rId19" Type="http://schemas.openxmlformats.org/officeDocument/2006/relationships/hyperlink" Target="http://antarcticsun.usap.gov/AntarcticSun/science/images2/waisdivide_icecore_melting.jpg" TargetMode="External"/><Relationship Id="rId31" Type="http://schemas.openxmlformats.org/officeDocument/2006/relationships/hyperlink" Target="http://web.sahra.arizona.edu/programs/isotopes/images/oxygen.gif" TargetMode="External"/><Relationship Id="rId4" Type="http://schemas.openxmlformats.org/officeDocument/2006/relationships/hyperlink" Target="http://www.nsf.gov/news/special_reports/science_nation/popup/icecores/ice_core.jsp" TargetMode="External"/><Relationship Id="rId9" Type="http://schemas.openxmlformats.org/officeDocument/2006/relationships/hyperlink" Target="http://www.classzone.com/books/earth_science/terc/content/investigations/es2105/es2105page01.cfm" TargetMode="External"/><Relationship Id="rId14" Type="http://schemas.openxmlformats.org/officeDocument/2006/relationships/hyperlink" Target="http://www.flickr.com/photos/ice_drilling/5595529294/" TargetMode="External"/><Relationship Id="rId22" Type="http://schemas.openxmlformats.org/officeDocument/2006/relationships/hyperlink" Target="http://cascadaecotextiles.files.wordpress.com/2011/09/untitled-4-640-x-419.jpg?w=692" TargetMode="External"/><Relationship Id="rId27" Type="http://schemas.openxmlformats.org/officeDocument/2006/relationships/hyperlink" Target="http://www.cejournal.net/wp-content/uploads/2009/11/ice-man.jpg" TargetMode="External"/><Relationship Id="rId30" Type="http://schemas.openxmlformats.org/officeDocument/2006/relationships/hyperlink" Target="http://www.geog.ucsb.edu/~williams/hydrogen_isotope_masses.jpg"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gif"/><Relationship Id="rId1" Type="http://schemas.openxmlformats.org/officeDocument/2006/relationships/slideLayout" Target="../slideLayouts/slideLayout6.xml"/><Relationship Id="rId4" Type="http://schemas.openxmlformats.org/officeDocument/2006/relationships/image" Target="../media/image8.g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Isotopes, Ice Cores </a:t>
            </a:r>
            <a:br>
              <a:rPr lang="en-US" dirty="0" smtClean="0"/>
            </a:br>
            <a:r>
              <a:rPr lang="en-US" dirty="0" smtClean="0"/>
              <a:t>and Climate Change</a:t>
            </a:r>
            <a:endParaRPr lang="en-US" dirty="0"/>
          </a:p>
        </p:txBody>
      </p:sp>
      <p:sp>
        <p:nvSpPr>
          <p:cNvPr id="3" name="Subtitle 2"/>
          <p:cNvSpPr>
            <a:spLocks noGrp="1"/>
          </p:cNvSpPr>
          <p:nvPr>
            <p:ph type="subTitle" idx="1"/>
          </p:nvPr>
        </p:nvSpPr>
        <p:spPr/>
        <p:txBody>
          <a:bodyPr>
            <a:normAutofit/>
          </a:bodyPr>
          <a:lstStyle/>
          <a:p>
            <a:r>
              <a:rPr lang="en-US" dirty="0" smtClean="0"/>
              <a:t>Laura Marschke</a:t>
            </a:r>
          </a:p>
          <a:p>
            <a:r>
              <a:rPr lang="en-US" dirty="0" smtClean="0"/>
              <a:t>Southwest Early College</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0" name="Picture 4" descr="Reconstruction of the Iceman"/>
          <p:cNvPicPr>
            <a:picLocks noChangeAspect="1" noChangeArrowheads="1"/>
          </p:cNvPicPr>
          <p:nvPr/>
        </p:nvPicPr>
        <p:blipFill>
          <a:blip r:embed="rId2" cstate="print"/>
          <a:srcRect/>
          <a:stretch>
            <a:fillRect/>
          </a:stretch>
        </p:blipFill>
        <p:spPr bwMode="auto">
          <a:xfrm>
            <a:off x="5867400" y="4551274"/>
            <a:ext cx="3276600" cy="2306726"/>
          </a:xfrm>
          <a:prstGeom prst="rect">
            <a:avLst/>
          </a:prstGeom>
          <a:noFill/>
        </p:spPr>
      </p:pic>
      <p:sp>
        <p:nvSpPr>
          <p:cNvPr id="2" name="Title 1"/>
          <p:cNvSpPr>
            <a:spLocks noGrp="1"/>
          </p:cNvSpPr>
          <p:nvPr>
            <p:ph type="title"/>
          </p:nvPr>
        </p:nvSpPr>
        <p:spPr>
          <a:xfrm>
            <a:off x="762000" y="405936"/>
            <a:ext cx="8229600" cy="965664"/>
          </a:xfrm>
        </p:spPr>
        <p:txBody>
          <a:bodyPr>
            <a:normAutofit fontScale="90000"/>
          </a:bodyPr>
          <a:lstStyle/>
          <a:p>
            <a:pPr>
              <a:defRPr/>
            </a:pPr>
            <a:r>
              <a:rPr lang="en-US" dirty="0" smtClean="0"/>
              <a:t>Radiocarbon Dating </a:t>
            </a:r>
            <a:br>
              <a:rPr lang="en-US" dirty="0" smtClean="0"/>
            </a:br>
            <a:r>
              <a:rPr lang="en-US" dirty="0" smtClean="0"/>
              <a:t>Ötzi the Iceman</a:t>
            </a:r>
            <a:endParaRPr lang="en-US" dirty="0"/>
          </a:p>
        </p:txBody>
      </p:sp>
      <p:sp>
        <p:nvSpPr>
          <p:cNvPr id="5" name="Content Placeholder 4"/>
          <p:cNvSpPr>
            <a:spLocks noGrp="1"/>
          </p:cNvSpPr>
          <p:nvPr>
            <p:ph sz="half" idx="2"/>
          </p:nvPr>
        </p:nvSpPr>
        <p:spPr>
          <a:xfrm>
            <a:off x="4648200" y="1493520"/>
            <a:ext cx="4038600" cy="3307080"/>
          </a:xfrm>
        </p:spPr>
        <p:txBody>
          <a:bodyPr>
            <a:normAutofit fontScale="70000" lnSpcReduction="20000"/>
          </a:bodyPr>
          <a:lstStyle/>
          <a:p>
            <a:r>
              <a:rPr lang="en-US" dirty="0" smtClean="0"/>
              <a:t>Undisputable proof of the authenticity and extraordinary age of the Iceman and his possessions was provided by C-14 analysis</a:t>
            </a:r>
            <a:br>
              <a:rPr lang="en-US" dirty="0" smtClean="0"/>
            </a:br>
            <a:endParaRPr lang="en-US" dirty="0" smtClean="0"/>
          </a:p>
          <a:p>
            <a:r>
              <a:rPr lang="en-US" dirty="0" smtClean="0"/>
              <a:t>Four different scientific institutions analyzed tissue samples from the corpse and the finds. The results were unequivocal: </a:t>
            </a:r>
            <a:r>
              <a:rPr lang="en-US" b="1" dirty="0" smtClean="0"/>
              <a:t>the Iceman lived between 3350 and 3100 BC</a:t>
            </a:r>
            <a:endParaRPr lang="en-US" dirty="0"/>
          </a:p>
        </p:txBody>
      </p:sp>
      <p:pic>
        <p:nvPicPr>
          <p:cNvPr id="11266" name="Picture 2" descr="Die Entdeckung"/>
          <p:cNvPicPr>
            <a:picLocks noChangeAspect="1" noChangeArrowheads="1"/>
          </p:cNvPicPr>
          <p:nvPr/>
        </p:nvPicPr>
        <p:blipFill>
          <a:blip r:embed="rId3" cstate="print"/>
          <a:srcRect/>
          <a:stretch>
            <a:fillRect/>
          </a:stretch>
        </p:blipFill>
        <p:spPr bwMode="auto">
          <a:xfrm>
            <a:off x="0" y="0"/>
            <a:ext cx="3571875" cy="2514600"/>
          </a:xfrm>
          <a:prstGeom prst="rect">
            <a:avLst/>
          </a:prstGeom>
          <a:noFill/>
        </p:spPr>
      </p:pic>
      <p:sp>
        <p:nvSpPr>
          <p:cNvPr id="7" name="Content Placeholder 6"/>
          <p:cNvSpPr>
            <a:spLocks noGrp="1"/>
          </p:cNvSpPr>
          <p:nvPr>
            <p:ph sz="half" idx="1"/>
          </p:nvPr>
        </p:nvSpPr>
        <p:spPr>
          <a:xfrm>
            <a:off x="228600" y="2819400"/>
            <a:ext cx="4191000" cy="3733800"/>
          </a:xfrm>
        </p:spPr>
        <p:txBody>
          <a:bodyPr>
            <a:normAutofit fontScale="70000" lnSpcReduction="20000"/>
          </a:bodyPr>
          <a:lstStyle/>
          <a:p>
            <a:r>
              <a:rPr lang="en-US" i="1" dirty="0" smtClean="0">
                <a:solidFill>
                  <a:schemeClr val="tx2">
                    <a:lumMod val="90000"/>
                  </a:schemeClr>
                </a:solidFill>
                <a:latin typeface="Calibri" pitchFamily="34" charset="0"/>
              </a:rPr>
              <a:t>“Only the back of the head, the bare shoulders and part of his back jutted out of the ice and melt water. The corpse lay with its chest against a flat rock and its face obscured. Beside the corpse the two hikers noticed several pieces of rolled-up birch bark. Before leaving the scene, they took a photograph of what they thought to be the unfortunate victim of a mountaineering accident a few years back.”</a:t>
            </a:r>
            <a:endParaRPr lang="en-US" i="1" dirty="0">
              <a:solidFill>
                <a:schemeClr val="tx2">
                  <a:lumMod val="90000"/>
                </a:schemeClr>
              </a:solidFill>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ox(in)">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1266"/>
                                        </p:tgtEl>
                                        <p:attrNameLst>
                                          <p:attrName>style.visibility</p:attrName>
                                        </p:attrNameLst>
                                      </p:cBhvr>
                                      <p:to>
                                        <p:strVal val="visible"/>
                                      </p:to>
                                    </p:set>
                                    <p:animEffect transition="in" filter="box(in)">
                                      <p:cBhvr>
                                        <p:cTn id="12" dur="500"/>
                                        <p:tgtEl>
                                          <p:spTgt spid="1126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29700"/>
                                        </p:tgtEl>
                                        <p:attrNameLst>
                                          <p:attrName>style.visibility</p:attrName>
                                        </p:attrNameLst>
                                      </p:cBhvr>
                                      <p:to>
                                        <p:strVal val="visible"/>
                                      </p:to>
                                    </p:set>
                                    <p:animEffect transition="in" filter="box(in)">
                                      <p:cBhvr>
                                        <p:cTn id="17" dur="500"/>
                                        <p:tgtEl>
                                          <p:spTgt spid="29700"/>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box(in)">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animEffect transition="in" filter="box(in)">
                                      <p:cBhvr>
                                        <p:cTn id="2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Radiocarbon Dating</a:t>
            </a:r>
            <a:br>
              <a:rPr lang="en-US" dirty="0" smtClean="0"/>
            </a:br>
            <a:r>
              <a:rPr lang="en-US" dirty="0" smtClean="0"/>
              <a:t>Shroud of Turin</a:t>
            </a:r>
            <a:endParaRPr lang="en-US" dirty="0"/>
          </a:p>
        </p:txBody>
      </p:sp>
      <p:sp>
        <p:nvSpPr>
          <p:cNvPr id="3" name="Content Placeholder 2"/>
          <p:cNvSpPr>
            <a:spLocks noGrp="1"/>
          </p:cNvSpPr>
          <p:nvPr>
            <p:ph idx="1"/>
          </p:nvPr>
        </p:nvSpPr>
        <p:spPr>
          <a:xfrm>
            <a:off x="609600" y="4495800"/>
            <a:ext cx="8229600" cy="2209800"/>
          </a:xfrm>
        </p:spPr>
        <p:txBody>
          <a:bodyPr>
            <a:normAutofit fontScale="92500" lnSpcReduction="20000"/>
          </a:bodyPr>
          <a:lstStyle/>
          <a:p>
            <a:pPr>
              <a:defRPr/>
            </a:pPr>
            <a:r>
              <a:rPr lang="en-US" sz="2400" dirty="0" smtClean="0"/>
              <a:t>Another famous case that involved </a:t>
            </a:r>
            <a:r>
              <a:rPr lang="en-US" sz="2400" baseline="30000" dirty="0" smtClean="0"/>
              <a:t>14</a:t>
            </a:r>
            <a:r>
              <a:rPr lang="en-US" sz="2400" dirty="0" smtClean="0"/>
              <a:t>C dating was the Shroud of Turin, a cloth that some claim to be the burial cloth of Christ</a:t>
            </a:r>
            <a:br>
              <a:rPr lang="en-US" sz="2400" dirty="0" smtClean="0"/>
            </a:br>
            <a:endParaRPr lang="en-US" sz="2400" dirty="0" smtClean="0"/>
          </a:p>
          <a:p>
            <a:pPr>
              <a:defRPr/>
            </a:pPr>
            <a:r>
              <a:rPr lang="en-US" sz="2400" dirty="0" smtClean="0"/>
              <a:t>Results:  </a:t>
            </a:r>
          </a:p>
          <a:p>
            <a:pPr lvl="1">
              <a:defRPr/>
            </a:pPr>
            <a:r>
              <a:rPr lang="en-US" sz="1800" dirty="0" smtClean="0"/>
              <a:t>CE 1273-1288 with 68% confidence</a:t>
            </a:r>
          </a:p>
          <a:p>
            <a:pPr lvl="1">
              <a:defRPr/>
            </a:pPr>
            <a:r>
              <a:rPr lang="en-US" sz="1800" dirty="0" smtClean="0"/>
              <a:t>CE 1262-1384 with 95% confidence</a:t>
            </a:r>
          </a:p>
          <a:p>
            <a:pPr lvl="1">
              <a:defRPr/>
            </a:pPr>
            <a:r>
              <a:rPr lang="en-US" sz="1800" dirty="0" smtClean="0"/>
              <a:t>There are a LOT of controversies surrounding this information!!!</a:t>
            </a:r>
            <a:endParaRPr lang="en-US" sz="1800" dirty="0"/>
          </a:p>
        </p:txBody>
      </p:sp>
      <p:pic>
        <p:nvPicPr>
          <p:cNvPr id="23556" name="Picture 2"/>
          <p:cNvPicPr>
            <a:picLocks noChangeAspect="1" noChangeArrowheads="1"/>
          </p:cNvPicPr>
          <p:nvPr/>
        </p:nvPicPr>
        <p:blipFill>
          <a:blip r:embed="rId2" cstate="print"/>
          <a:srcRect/>
          <a:stretch>
            <a:fillRect/>
          </a:stretch>
        </p:blipFill>
        <p:spPr bwMode="auto">
          <a:xfrm>
            <a:off x="1447800" y="1524000"/>
            <a:ext cx="6248400" cy="28479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ox(in)">
                                      <p:cBhvr>
                                        <p:cTn id="15" dur="500"/>
                                        <p:tgtEl>
                                          <p:spTgt spid="3">
                                            <p:txEl>
                                              <p:pRg st="2" end="2"/>
                                            </p:txEl>
                                          </p:spTgt>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ox(in)">
                                      <p:cBhvr>
                                        <p:cTn id="18" dur="500"/>
                                        <p:tgtEl>
                                          <p:spTgt spid="3">
                                            <p:txEl>
                                              <p:pRg st="3" end="3"/>
                                            </p:txEl>
                                          </p:spTgt>
                                        </p:tgtEl>
                                      </p:cBhvr>
                                    </p:animEffect>
                                  </p:childTnLst>
                                </p:cTn>
                              </p:par>
                              <p:par>
                                <p:cTn id="19" presetID="4" presetClass="entr" presetSubtype="16"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box(in)">
                                      <p:cBhvr>
                                        <p:cTn id="2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smtClean="0"/>
              <a:t>Medical Uses</a:t>
            </a:r>
            <a:endParaRPr lang="en-US" dirty="0"/>
          </a:p>
        </p:txBody>
      </p:sp>
      <p:sp>
        <p:nvSpPr>
          <p:cNvPr id="3" name="Content Placeholder 2"/>
          <p:cNvSpPr>
            <a:spLocks noGrp="1"/>
          </p:cNvSpPr>
          <p:nvPr>
            <p:ph sz="half" idx="1"/>
          </p:nvPr>
        </p:nvSpPr>
        <p:spPr/>
        <p:txBody>
          <a:bodyPr>
            <a:normAutofit fontScale="92500" lnSpcReduction="20000"/>
          </a:bodyPr>
          <a:lstStyle/>
          <a:p>
            <a:pPr>
              <a:defRPr/>
            </a:pPr>
            <a:r>
              <a:rPr lang="en-US" dirty="0" smtClean="0"/>
              <a:t>Tracers</a:t>
            </a:r>
          </a:p>
          <a:p>
            <a:pPr lvl="1">
              <a:defRPr/>
            </a:pPr>
            <a:r>
              <a:rPr lang="en-US" baseline="30000" dirty="0" smtClean="0"/>
              <a:t>24</a:t>
            </a:r>
            <a:r>
              <a:rPr lang="en-US" dirty="0" smtClean="0"/>
              <a:t>Na</a:t>
            </a:r>
          </a:p>
          <a:p>
            <a:pPr lvl="2">
              <a:defRPr/>
            </a:pPr>
            <a:r>
              <a:rPr lang="en-US" dirty="0" smtClean="0"/>
              <a:t>Diagnosing circulatory problems </a:t>
            </a:r>
          </a:p>
          <a:p>
            <a:pPr lvl="1">
              <a:defRPr/>
            </a:pPr>
            <a:r>
              <a:rPr lang="en-US" baseline="30000" dirty="0" smtClean="0"/>
              <a:t>99</a:t>
            </a:r>
            <a:r>
              <a:rPr lang="en-US" dirty="0" smtClean="0"/>
              <a:t>Tc</a:t>
            </a:r>
          </a:p>
          <a:p>
            <a:pPr lvl="2">
              <a:defRPr/>
            </a:pPr>
            <a:r>
              <a:rPr lang="en-US" dirty="0" smtClean="0"/>
              <a:t>Diagnosing brain, heart and organ problems </a:t>
            </a:r>
          </a:p>
          <a:p>
            <a:pPr lvl="1">
              <a:defRPr/>
            </a:pPr>
            <a:r>
              <a:rPr lang="en-US" baseline="30000" dirty="0" smtClean="0"/>
              <a:t>131</a:t>
            </a:r>
            <a:r>
              <a:rPr lang="en-US" dirty="0" smtClean="0"/>
              <a:t>I</a:t>
            </a:r>
          </a:p>
          <a:p>
            <a:pPr lvl="2">
              <a:defRPr/>
            </a:pPr>
            <a:r>
              <a:rPr lang="en-US" dirty="0" smtClean="0"/>
              <a:t>Diagnosing thyroid problems </a:t>
            </a:r>
            <a:r>
              <a:rPr lang="en-US" baseline="30000" dirty="0" smtClean="0"/>
              <a:t/>
            </a:r>
            <a:br>
              <a:rPr lang="en-US" baseline="30000" dirty="0" smtClean="0"/>
            </a:br>
            <a:endParaRPr lang="en-US" baseline="30000" dirty="0" smtClean="0"/>
          </a:p>
          <a:p>
            <a:pPr lvl="1">
              <a:defRPr/>
            </a:pPr>
            <a:r>
              <a:rPr lang="en-US" baseline="30000" dirty="0" smtClean="0"/>
              <a:t>60</a:t>
            </a:r>
            <a:r>
              <a:rPr lang="en-US" dirty="0" smtClean="0"/>
              <a:t>Co</a:t>
            </a:r>
          </a:p>
          <a:p>
            <a:pPr lvl="2">
              <a:defRPr/>
            </a:pPr>
            <a:r>
              <a:rPr lang="en-US" dirty="0" smtClean="0"/>
              <a:t>Produces a beam of radiation that is used in killing cancer cells</a:t>
            </a:r>
          </a:p>
          <a:p>
            <a:pPr lvl="1">
              <a:defRPr/>
            </a:pPr>
            <a:endParaRPr lang="en-US" dirty="0" smtClean="0"/>
          </a:p>
          <a:p>
            <a:pPr>
              <a:defRPr/>
            </a:pPr>
            <a:endParaRPr lang="en-US" dirty="0"/>
          </a:p>
        </p:txBody>
      </p:sp>
      <p:sp>
        <p:nvSpPr>
          <p:cNvPr id="4" name="Content Placeholder 3"/>
          <p:cNvSpPr>
            <a:spLocks noGrp="1"/>
          </p:cNvSpPr>
          <p:nvPr>
            <p:ph sz="half" idx="2"/>
          </p:nvPr>
        </p:nvSpPr>
        <p:spPr/>
        <p:txBody>
          <a:bodyPr>
            <a:normAutofit fontScale="92500" lnSpcReduction="20000"/>
          </a:bodyPr>
          <a:lstStyle/>
          <a:p>
            <a:pPr>
              <a:defRPr/>
            </a:pPr>
            <a:r>
              <a:rPr lang="en-US" dirty="0" smtClean="0"/>
              <a:t>Cancer treatments using radiotherapy</a:t>
            </a:r>
            <a:br>
              <a:rPr lang="en-US" dirty="0" smtClean="0"/>
            </a:br>
            <a:endParaRPr lang="en-US" dirty="0" smtClean="0"/>
          </a:p>
          <a:p>
            <a:pPr>
              <a:defRPr/>
            </a:pPr>
            <a:r>
              <a:rPr lang="en-US" dirty="0" smtClean="0"/>
              <a:t>MRI and CAT scans are both based on nuclear research</a:t>
            </a:r>
            <a:endParaRPr lang="en-US" dirty="0"/>
          </a:p>
        </p:txBody>
      </p:sp>
      <p:pic>
        <p:nvPicPr>
          <p:cNvPr id="26628" name="Picture 4" descr="http://mail.rdcrd.ab.ca/~smolesky/Physics30/5Matter/MatterPics/radioisotopes/isotopic%20tracers.jpg"/>
          <p:cNvPicPr>
            <a:picLocks noChangeAspect="1" noChangeArrowheads="1"/>
          </p:cNvPicPr>
          <p:nvPr/>
        </p:nvPicPr>
        <p:blipFill>
          <a:blip r:embed="rId2" cstate="print"/>
          <a:srcRect/>
          <a:stretch>
            <a:fillRect/>
          </a:stretch>
        </p:blipFill>
        <p:spPr bwMode="auto">
          <a:xfrm>
            <a:off x="4724400" y="3733799"/>
            <a:ext cx="4248150" cy="2993581"/>
          </a:xfrm>
          <a:prstGeom prst="rect">
            <a:avLst/>
          </a:prstGeom>
          <a:noFill/>
        </p:spPr>
      </p:pic>
      <p:pic>
        <p:nvPicPr>
          <p:cNvPr id="26626" name="Picture 2" descr="http://www.wcdn.org/SOURCE/india%20report_org.files/image086.jpg"/>
          <p:cNvPicPr>
            <a:picLocks noChangeAspect="1" noChangeArrowheads="1"/>
          </p:cNvPicPr>
          <p:nvPr/>
        </p:nvPicPr>
        <p:blipFill>
          <a:blip r:embed="rId3" cstate="print"/>
          <a:srcRect/>
          <a:stretch>
            <a:fillRect/>
          </a:stretch>
        </p:blipFill>
        <p:spPr bwMode="auto">
          <a:xfrm>
            <a:off x="4267200" y="3733800"/>
            <a:ext cx="3352800" cy="2854526"/>
          </a:xfrm>
          <a:prstGeom prst="rect">
            <a:avLst/>
          </a:prstGeom>
          <a:noFill/>
        </p:spPr>
      </p:pic>
      <p:pic>
        <p:nvPicPr>
          <p:cNvPr id="26630" name="Picture 6" descr="http://static.ddmcdn.com/gif/mri-10.jpg"/>
          <p:cNvPicPr>
            <a:picLocks noChangeAspect="1" noChangeArrowheads="1"/>
          </p:cNvPicPr>
          <p:nvPr/>
        </p:nvPicPr>
        <p:blipFill>
          <a:blip r:embed="rId4" cstate="print"/>
          <a:srcRect/>
          <a:stretch>
            <a:fillRect/>
          </a:stretch>
        </p:blipFill>
        <p:spPr bwMode="auto">
          <a:xfrm>
            <a:off x="4267200" y="3614546"/>
            <a:ext cx="4724400" cy="309105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ox(in)">
                                      <p:cBhvr>
                                        <p:cTn id="7" dur="500"/>
                                        <p:tgtEl>
                                          <p:spTgt spid="3">
                                            <p:txEl>
                                              <p:pRg st="1" end="1"/>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ox(in)">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box(in)">
                                      <p:cBhvr>
                                        <p:cTn id="15" dur="500"/>
                                        <p:tgtEl>
                                          <p:spTgt spid="3">
                                            <p:txEl>
                                              <p:pRg st="3" end="3"/>
                                            </p:txEl>
                                          </p:spTgt>
                                        </p:tgtEl>
                                      </p:cBhvr>
                                    </p:animEffect>
                                  </p:childTnLst>
                                </p:cTn>
                              </p:par>
                              <p:par>
                                <p:cTn id="16" presetID="4" presetClass="entr" presetSubtype="16"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box(in)">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nodeType="clickEffect">
                                  <p:stCondLst>
                                    <p:cond delay="0"/>
                                  </p:stCondLst>
                                  <p:childTnLst>
                                    <p:set>
                                      <p:cBhvr>
                                        <p:cTn id="22" dur="1" fill="hold">
                                          <p:stCondLst>
                                            <p:cond delay="0"/>
                                          </p:stCondLst>
                                        </p:cTn>
                                        <p:tgtEl>
                                          <p:spTgt spid="26628"/>
                                        </p:tgtEl>
                                        <p:attrNameLst>
                                          <p:attrName>style.visibility</p:attrName>
                                        </p:attrNameLst>
                                      </p:cBhvr>
                                      <p:to>
                                        <p:strVal val="visible"/>
                                      </p:to>
                                    </p:set>
                                    <p:animEffect transition="in" filter="box(in)">
                                      <p:cBhvr>
                                        <p:cTn id="23" dur="500"/>
                                        <p:tgtEl>
                                          <p:spTgt spid="26628"/>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xit" presetSubtype="16" fill="hold" nodeType="clickEffect">
                                  <p:stCondLst>
                                    <p:cond delay="0"/>
                                  </p:stCondLst>
                                  <p:childTnLst>
                                    <p:animEffect transition="out" filter="box(in)">
                                      <p:cBhvr>
                                        <p:cTn id="27" dur="500"/>
                                        <p:tgtEl>
                                          <p:spTgt spid="26628"/>
                                        </p:tgtEl>
                                      </p:cBhvr>
                                    </p:animEffect>
                                    <p:set>
                                      <p:cBhvr>
                                        <p:cTn id="28" dur="1" fill="hold">
                                          <p:stCondLst>
                                            <p:cond delay="499"/>
                                          </p:stCondLst>
                                        </p:cTn>
                                        <p:tgtEl>
                                          <p:spTgt spid="26628"/>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4" presetClass="entr" presetSubtype="16"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box(in)">
                                      <p:cBhvr>
                                        <p:cTn id="33" dur="500"/>
                                        <p:tgtEl>
                                          <p:spTgt spid="3">
                                            <p:txEl>
                                              <p:pRg st="5" end="5"/>
                                            </p:txEl>
                                          </p:spTgt>
                                        </p:tgtEl>
                                      </p:cBhvr>
                                    </p:animEffect>
                                  </p:childTnLst>
                                </p:cTn>
                              </p:par>
                              <p:par>
                                <p:cTn id="34" presetID="4" presetClass="entr" presetSubtype="16" fill="hold" nodeType="with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box(in)">
                                      <p:cBhvr>
                                        <p:cTn id="36" dur="500"/>
                                        <p:tgtEl>
                                          <p:spTgt spid="3">
                                            <p:txEl>
                                              <p:pRg st="6" end="6"/>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4" presetClass="entr" presetSubtype="16" fill="hold" nodeType="clickEffect">
                                  <p:stCondLst>
                                    <p:cond delay="0"/>
                                  </p:stCondLst>
                                  <p:childTnLst>
                                    <p:set>
                                      <p:cBhvr>
                                        <p:cTn id="40" dur="1" fill="hold">
                                          <p:stCondLst>
                                            <p:cond delay="0"/>
                                          </p:stCondLst>
                                        </p:cTn>
                                        <p:tgtEl>
                                          <p:spTgt spid="26626"/>
                                        </p:tgtEl>
                                        <p:attrNameLst>
                                          <p:attrName>style.visibility</p:attrName>
                                        </p:attrNameLst>
                                      </p:cBhvr>
                                      <p:to>
                                        <p:strVal val="visible"/>
                                      </p:to>
                                    </p:set>
                                    <p:animEffect transition="in" filter="box(in)">
                                      <p:cBhvr>
                                        <p:cTn id="41" dur="500"/>
                                        <p:tgtEl>
                                          <p:spTgt spid="26626"/>
                                        </p:tgtEl>
                                      </p:cBhvr>
                                    </p:animEffect>
                                  </p:childTnLst>
                                </p:cTn>
                              </p:par>
                            </p:childTnLst>
                          </p:cTn>
                        </p:par>
                      </p:childTnLst>
                    </p:cTn>
                  </p:par>
                  <p:par>
                    <p:cTn id="42" fill="hold">
                      <p:stCondLst>
                        <p:cond delay="indefinite"/>
                      </p:stCondLst>
                      <p:childTnLst>
                        <p:par>
                          <p:cTn id="43" fill="hold">
                            <p:stCondLst>
                              <p:cond delay="0"/>
                            </p:stCondLst>
                            <p:childTnLst>
                              <p:par>
                                <p:cTn id="44" presetID="4" presetClass="entr" presetSubtype="16" fill="hold" nodeType="click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box(in)">
                                      <p:cBhvr>
                                        <p:cTn id="46" dur="500"/>
                                        <p:tgtEl>
                                          <p:spTgt spid="3">
                                            <p:txEl>
                                              <p:pRg st="7" end="7"/>
                                            </p:txEl>
                                          </p:spTgt>
                                        </p:tgtEl>
                                      </p:cBhvr>
                                    </p:animEffect>
                                  </p:childTnLst>
                                </p:cTn>
                              </p:par>
                              <p:par>
                                <p:cTn id="47" presetID="4" presetClass="entr" presetSubtype="16" fill="hold" nodeType="with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Effect transition="in" filter="box(in)">
                                      <p:cBhvr>
                                        <p:cTn id="49" dur="500"/>
                                        <p:tgtEl>
                                          <p:spTgt spid="3">
                                            <p:txEl>
                                              <p:pRg st="8" end="8"/>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4" presetClass="entr" presetSubtype="16" fill="hold" grpId="0" nodeType="clickEffect">
                                  <p:stCondLst>
                                    <p:cond delay="0"/>
                                  </p:stCondLst>
                                  <p:childTnLst>
                                    <p:set>
                                      <p:cBhvr>
                                        <p:cTn id="53" dur="1" fill="hold">
                                          <p:stCondLst>
                                            <p:cond delay="0"/>
                                          </p:stCondLst>
                                        </p:cTn>
                                        <p:tgtEl>
                                          <p:spTgt spid="4">
                                            <p:txEl>
                                              <p:pRg st="0" end="0"/>
                                            </p:txEl>
                                          </p:spTgt>
                                        </p:tgtEl>
                                        <p:attrNameLst>
                                          <p:attrName>style.visibility</p:attrName>
                                        </p:attrNameLst>
                                      </p:cBhvr>
                                      <p:to>
                                        <p:strVal val="visible"/>
                                      </p:to>
                                    </p:set>
                                    <p:animEffect transition="in" filter="box(in)">
                                      <p:cBhvr>
                                        <p:cTn id="54" dur="500"/>
                                        <p:tgtEl>
                                          <p:spTgt spid="4">
                                            <p:txEl>
                                              <p:pRg st="0" end="0"/>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4" presetClass="entr" presetSubtype="16" fill="hold" grpId="0" nodeType="clickEffect">
                                  <p:stCondLst>
                                    <p:cond delay="0"/>
                                  </p:stCondLst>
                                  <p:childTnLst>
                                    <p:set>
                                      <p:cBhvr>
                                        <p:cTn id="58" dur="1" fill="hold">
                                          <p:stCondLst>
                                            <p:cond delay="0"/>
                                          </p:stCondLst>
                                        </p:cTn>
                                        <p:tgtEl>
                                          <p:spTgt spid="4">
                                            <p:txEl>
                                              <p:pRg st="1" end="1"/>
                                            </p:txEl>
                                          </p:spTgt>
                                        </p:tgtEl>
                                        <p:attrNameLst>
                                          <p:attrName>style.visibility</p:attrName>
                                        </p:attrNameLst>
                                      </p:cBhvr>
                                      <p:to>
                                        <p:strVal val="visible"/>
                                      </p:to>
                                    </p:set>
                                    <p:animEffect transition="in" filter="box(in)">
                                      <p:cBhvr>
                                        <p:cTn id="59" dur="500"/>
                                        <p:tgtEl>
                                          <p:spTgt spid="4">
                                            <p:txEl>
                                              <p:pRg st="1" end="1"/>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4" presetClass="entr" presetSubtype="16" fill="hold" nodeType="clickEffect">
                                  <p:stCondLst>
                                    <p:cond delay="0"/>
                                  </p:stCondLst>
                                  <p:childTnLst>
                                    <p:set>
                                      <p:cBhvr>
                                        <p:cTn id="63" dur="1" fill="hold">
                                          <p:stCondLst>
                                            <p:cond delay="0"/>
                                          </p:stCondLst>
                                        </p:cTn>
                                        <p:tgtEl>
                                          <p:spTgt spid="26630"/>
                                        </p:tgtEl>
                                        <p:attrNameLst>
                                          <p:attrName>style.visibility</p:attrName>
                                        </p:attrNameLst>
                                      </p:cBhvr>
                                      <p:to>
                                        <p:strVal val="visible"/>
                                      </p:to>
                                    </p:set>
                                    <p:animEffect transition="in" filter="box(in)">
                                      <p:cBhvr>
                                        <p:cTn id="64" dur="500"/>
                                        <p:tgtEl>
                                          <p:spTgt spid="266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7813"/>
            <a:ext cx="8686800" cy="1139825"/>
          </a:xfrm>
        </p:spPr>
        <p:txBody>
          <a:bodyPr>
            <a:normAutofit/>
          </a:bodyPr>
          <a:lstStyle/>
          <a:p>
            <a:pPr>
              <a:defRPr/>
            </a:pPr>
            <a:r>
              <a:rPr lang="en-US" sz="4200" dirty="0" smtClean="0"/>
              <a:t>Medical Uses, cont.</a:t>
            </a:r>
            <a:endParaRPr lang="en-US" sz="4200" dirty="0"/>
          </a:p>
        </p:txBody>
      </p:sp>
      <p:sp>
        <p:nvSpPr>
          <p:cNvPr id="3" name="Content Placeholder 2"/>
          <p:cNvSpPr>
            <a:spLocks noGrp="1"/>
          </p:cNvSpPr>
          <p:nvPr>
            <p:ph sz="half" idx="1"/>
          </p:nvPr>
        </p:nvSpPr>
        <p:spPr>
          <a:xfrm>
            <a:off x="228600" y="1905000"/>
            <a:ext cx="3733800" cy="4530725"/>
          </a:xfrm>
        </p:spPr>
        <p:txBody>
          <a:bodyPr>
            <a:normAutofit/>
          </a:bodyPr>
          <a:lstStyle/>
          <a:p>
            <a:pPr>
              <a:defRPr/>
            </a:pPr>
            <a:r>
              <a:rPr lang="en-US" sz="2600" dirty="0" smtClean="0"/>
              <a:t>Positron Emission Tomography (PET)</a:t>
            </a:r>
          </a:p>
          <a:p>
            <a:pPr lvl="1">
              <a:defRPr/>
            </a:pPr>
            <a:r>
              <a:rPr lang="en-US" sz="2200" dirty="0" smtClean="0"/>
              <a:t>Scans for positrons emitted by several isotopes, including </a:t>
            </a:r>
            <a:br>
              <a:rPr lang="en-US" sz="2200" dirty="0" smtClean="0"/>
            </a:br>
            <a:r>
              <a:rPr lang="en-US" sz="2200" baseline="30000" dirty="0" smtClean="0"/>
              <a:t>11</a:t>
            </a:r>
            <a:r>
              <a:rPr lang="en-US" sz="2200" dirty="0" smtClean="0"/>
              <a:t>C and </a:t>
            </a:r>
            <a:r>
              <a:rPr lang="en-US" sz="2200" baseline="30000" dirty="0" smtClean="0"/>
              <a:t>18</a:t>
            </a:r>
            <a:r>
              <a:rPr lang="en-US" sz="2200" dirty="0" smtClean="0"/>
              <a:t>F</a:t>
            </a:r>
          </a:p>
          <a:p>
            <a:pPr lvl="1">
              <a:defRPr/>
            </a:pPr>
            <a:r>
              <a:rPr lang="en-US" sz="2200" dirty="0" smtClean="0"/>
              <a:t>This particular image shows brain activity of a patient with Parkinson's disease</a:t>
            </a:r>
            <a:endParaRPr lang="en-US" sz="2200" dirty="0"/>
          </a:p>
        </p:txBody>
      </p:sp>
      <p:pic>
        <p:nvPicPr>
          <p:cNvPr id="25604" name="Picture 3"/>
          <p:cNvPicPr>
            <a:picLocks noGrp="1" noChangeAspect="1" noChangeArrowheads="1"/>
          </p:cNvPicPr>
          <p:nvPr>
            <p:ph sz="half" idx="2"/>
          </p:nvPr>
        </p:nvPicPr>
        <p:blipFill>
          <a:blip r:embed="rId2" cstate="print"/>
          <a:srcRect/>
          <a:stretch>
            <a:fillRect/>
          </a:stretch>
        </p:blipFill>
        <p:spPr>
          <a:xfrm>
            <a:off x="3962400" y="2514600"/>
            <a:ext cx="5083175" cy="2209800"/>
          </a:xfrm>
          <a:noFill/>
        </p:spPr>
      </p:pic>
      <p:sp>
        <p:nvSpPr>
          <p:cNvPr id="5" name="TextBox 4"/>
          <p:cNvSpPr txBox="1"/>
          <p:nvPr/>
        </p:nvSpPr>
        <p:spPr>
          <a:xfrm>
            <a:off x="4267200" y="5867400"/>
            <a:ext cx="4267200" cy="646331"/>
          </a:xfrm>
          <a:prstGeom prst="rect">
            <a:avLst/>
          </a:prstGeom>
          <a:noFill/>
        </p:spPr>
        <p:txBody>
          <a:bodyPr wrap="square" rtlCol="0">
            <a:spAutoFit/>
          </a:bodyPr>
          <a:lstStyle/>
          <a:p>
            <a:pPr algn="ctr"/>
            <a:r>
              <a:rPr lang="en-US" i="1" dirty="0" smtClean="0"/>
              <a:t>Parkinson’s disease is a degenerative disorder of the central nervous system</a:t>
            </a:r>
            <a:endParaRPr lang="en-US"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ox(i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ox(i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ox(in)">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smtClean="0"/>
              <a:t>Nuclear Power</a:t>
            </a:r>
            <a:endParaRPr lang="en-US" dirty="0"/>
          </a:p>
        </p:txBody>
      </p:sp>
      <p:pic>
        <p:nvPicPr>
          <p:cNvPr id="26628" name="Picture 2"/>
          <p:cNvPicPr>
            <a:picLocks noGrp="1" noChangeAspect="1" noChangeArrowheads="1"/>
          </p:cNvPicPr>
          <p:nvPr>
            <p:ph sz="half" idx="1"/>
          </p:nvPr>
        </p:nvPicPr>
        <p:blipFill>
          <a:blip r:embed="rId2" cstate="print"/>
          <a:srcRect/>
          <a:stretch>
            <a:fillRect/>
          </a:stretch>
        </p:blipFill>
        <p:spPr>
          <a:xfrm>
            <a:off x="762000" y="1600200"/>
            <a:ext cx="3733800" cy="4800600"/>
          </a:xfrm>
          <a:noFill/>
        </p:spPr>
      </p:pic>
      <p:sp>
        <p:nvSpPr>
          <p:cNvPr id="4" name="Content Placeholder 3"/>
          <p:cNvSpPr>
            <a:spLocks noGrp="1"/>
          </p:cNvSpPr>
          <p:nvPr>
            <p:ph sz="half" idx="2"/>
          </p:nvPr>
        </p:nvSpPr>
        <p:spPr>
          <a:xfrm>
            <a:off x="4648200" y="2133600"/>
            <a:ext cx="4038600" cy="3997325"/>
          </a:xfrm>
        </p:spPr>
        <p:txBody>
          <a:bodyPr/>
          <a:lstStyle/>
          <a:p>
            <a:pPr>
              <a:defRPr/>
            </a:pPr>
            <a:r>
              <a:rPr lang="en-US" dirty="0" smtClean="0"/>
              <a:t>The two isotopes most commonly used for nuclear power are </a:t>
            </a:r>
            <a:r>
              <a:rPr lang="en-US" baseline="30000" dirty="0" smtClean="0"/>
              <a:t>235</a:t>
            </a:r>
            <a:r>
              <a:rPr lang="en-US" dirty="0" smtClean="0"/>
              <a:t>U and </a:t>
            </a:r>
            <a:r>
              <a:rPr lang="en-US" baseline="30000" dirty="0" smtClean="0"/>
              <a:t>239</a:t>
            </a:r>
            <a:r>
              <a:rPr lang="en-US" dirty="0" smtClean="0"/>
              <a:t>Pu</a:t>
            </a:r>
            <a:endParaRPr lang="en-US" dirty="0"/>
          </a:p>
        </p:txBody>
      </p:sp>
      <p:pic>
        <p:nvPicPr>
          <p:cNvPr id="24578" name="Picture 2" descr="http://coto2.files.wordpress.com/2011/03/3-spent-fuel-rods-in-pool1.jpg"/>
          <p:cNvPicPr>
            <a:picLocks noChangeAspect="1" noChangeArrowheads="1"/>
          </p:cNvPicPr>
          <p:nvPr/>
        </p:nvPicPr>
        <p:blipFill>
          <a:blip r:embed="rId3" cstate="print"/>
          <a:srcRect/>
          <a:stretch>
            <a:fillRect/>
          </a:stretch>
        </p:blipFill>
        <p:spPr bwMode="auto">
          <a:xfrm>
            <a:off x="4876800" y="4038600"/>
            <a:ext cx="3733800" cy="241505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6628"/>
                                        </p:tgtEl>
                                        <p:attrNameLst>
                                          <p:attrName>style.visibility</p:attrName>
                                        </p:attrNameLst>
                                      </p:cBhvr>
                                      <p:to>
                                        <p:strVal val="visible"/>
                                      </p:to>
                                    </p:set>
                                    <p:animEffect transition="in" filter="box(in)">
                                      <p:cBhvr>
                                        <p:cTn id="7" dur="500"/>
                                        <p:tgtEl>
                                          <p:spTgt spid="26628"/>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box(in)">
                                      <p:cBhvr>
                                        <p:cTn id="10" dur="5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nodeType="clickEffect">
                                  <p:stCondLst>
                                    <p:cond delay="0"/>
                                  </p:stCondLst>
                                  <p:childTnLst>
                                    <p:set>
                                      <p:cBhvr>
                                        <p:cTn id="14" dur="1" fill="hold">
                                          <p:stCondLst>
                                            <p:cond delay="0"/>
                                          </p:stCondLst>
                                        </p:cTn>
                                        <p:tgtEl>
                                          <p:spTgt spid="24578"/>
                                        </p:tgtEl>
                                        <p:attrNameLst>
                                          <p:attrName>style.visibility</p:attrName>
                                        </p:attrNameLst>
                                      </p:cBhvr>
                                      <p:to>
                                        <p:strVal val="visible"/>
                                      </p:to>
                                    </p:set>
                                    <p:animEffect transition="in" filter="box(in)">
                                      <p:cBhvr>
                                        <p:cTn id="15" dur="500"/>
                                        <p:tgtEl>
                                          <p:spTgt spid="245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876800" y="1645920"/>
            <a:ext cx="4038600" cy="4526280"/>
          </a:xfrm>
        </p:spPr>
        <p:txBody>
          <a:bodyPr>
            <a:normAutofit fontScale="92500"/>
          </a:bodyPr>
          <a:lstStyle/>
          <a:p>
            <a:r>
              <a:rPr lang="en-US" dirty="0" smtClean="0"/>
              <a:t>Used to detect pollutants in the environment</a:t>
            </a:r>
            <a:br>
              <a:rPr lang="en-US" dirty="0" smtClean="0"/>
            </a:br>
            <a:endParaRPr lang="en-US" dirty="0" smtClean="0"/>
          </a:p>
          <a:p>
            <a:r>
              <a:rPr lang="en-US" dirty="0" smtClean="0"/>
              <a:t>Used in smoke detectors</a:t>
            </a:r>
            <a:br>
              <a:rPr lang="en-US" dirty="0" smtClean="0"/>
            </a:br>
            <a:endParaRPr lang="en-US" dirty="0" smtClean="0"/>
          </a:p>
          <a:p>
            <a:r>
              <a:rPr lang="en-US" dirty="0" smtClean="0">
                <a:solidFill>
                  <a:schemeClr val="tx2">
                    <a:lumMod val="90000"/>
                  </a:schemeClr>
                </a:solidFill>
              </a:rPr>
              <a:t>Studying climate from the past</a:t>
            </a:r>
          </a:p>
        </p:txBody>
      </p:sp>
      <p:sp>
        <p:nvSpPr>
          <p:cNvPr id="2" name="Title 1"/>
          <p:cNvSpPr>
            <a:spLocks noGrp="1"/>
          </p:cNvSpPr>
          <p:nvPr>
            <p:ph type="title"/>
          </p:nvPr>
        </p:nvSpPr>
        <p:spPr/>
        <p:txBody>
          <a:bodyPr/>
          <a:lstStyle/>
          <a:p>
            <a:r>
              <a:rPr lang="en-US" dirty="0" smtClean="0"/>
              <a:t>Miscellaneous Uses</a:t>
            </a:r>
            <a:endParaRPr lang="en-US" dirty="0"/>
          </a:p>
        </p:txBody>
      </p:sp>
      <p:sp>
        <p:nvSpPr>
          <p:cNvPr id="3" name="Content Placeholder 2"/>
          <p:cNvSpPr>
            <a:spLocks noGrp="1"/>
          </p:cNvSpPr>
          <p:nvPr>
            <p:ph sz="half" idx="1"/>
          </p:nvPr>
        </p:nvSpPr>
        <p:spPr>
          <a:xfrm>
            <a:off x="304800" y="1645920"/>
            <a:ext cx="4038600" cy="4526280"/>
          </a:xfrm>
        </p:spPr>
        <p:txBody>
          <a:bodyPr>
            <a:normAutofit fontScale="92500"/>
          </a:bodyPr>
          <a:lstStyle/>
          <a:p>
            <a:r>
              <a:rPr lang="en-US" dirty="0" smtClean="0"/>
              <a:t>Irradiation of food</a:t>
            </a:r>
            <a:br>
              <a:rPr lang="en-US" dirty="0" smtClean="0"/>
            </a:br>
            <a:endParaRPr lang="en-US" dirty="0" smtClean="0"/>
          </a:p>
          <a:p>
            <a:r>
              <a:rPr lang="en-US" dirty="0" smtClean="0"/>
              <a:t>Used to study how fertilizers and insecticides improve productivity and health of crops and animals</a:t>
            </a:r>
            <a:br>
              <a:rPr lang="en-US" dirty="0" smtClean="0"/>
            </a:br>
            <a:endParaRPr lang="en-US" dirty="0" smtClean="0"/>
          </a:p>
          <a:p>
            <a:r>
              <a:rPr lang="en-US" dirty="0" smtClean="0"/>
              <a:t>Study potential health risks to astronauts by cosmic radiation</a:t>
            </a:r>
            <a:endParaRPr lang="en-US" dirty="0"/>
          </a:p>
        </p:txBody>
      </p:sp>
      <p:pic>
        <p:nvPicPr>
          <p:cNvPr id="23554" name="Picture 2" descr="http://uw-food-irradiation.engr.wisc.edu/materials/food_irradiation/img021.jpg"/>
          <p:cNvPicPr>
            <a:picLocks noChangeAspect="1" noChangeArrowheads="1"/>
          </p:cNvPicPr>
          <p:nvPr/>
        </p:nvPicPr>
        <p:blipFill>
          <a:blip r:embed="rId2" cstate="print"/>
          <a:srcRect/>
          <a:stretch>
            <a:fillRect/>
          </a:stretch>
        </p:blipFill>
        <p:spPr bwMode="auto">
          <a:xfrm>
            <a:off x="4267200" y="1524000"/>
            <a:ext cx="4572000" cy="3429001"/>
          </a:xfrm>
          <a:prstGeom prst="rect">
            <a:avLst/>
          </a:prstGeom>
          <a:noFill/>
        </p:spPr>
      </p:pic>
      <p:pic>
        <p:nvPicPr>
          <p:cNvPr id="23556" name="Picture 4" descr="http://cascadaecotextiles.files.wordpress.com/2011/09/untitled-4-640-x-419.jpg?w=692"/>
          <p:cNvPicPr>
            <a:picLocks noChangeAspect="1" noChangeArrowheads="1"/>
          </p:cNvPicPr>
          <p:nvPr/>
        </p:nvPicPr>
        <p:blipFill>
          <a:blip r:embed="rId3" cstate="print"/>
          <a:srcRect/>
          <a:stretch>
            <a:fillRect/>
          </a:stretch>
        </p:blipFill>
        <p:spPr bwMode="auto">
          <a:xfrm>
            <a:off x="4267200" y="1905000"/>
            <a:ext cx="4655655" cy="3048000"/>
          </a:xfrm>
          <a:prstGeom prst="rect">
            <a:avLst/>
          </a:prstGeom>
          <a:noFill/>
        </p:spPr>
      </p:pic>
      <p:pic>
        <p:nvPicPr>
          <p:cNvPr id="23558" name="Picture 6" descr="http://www.nasa.gov/images/content/556660main_ALTEA8.jpg"/>
          <p:cNvPicPr>
            <a:picLocks noChangeAspect="1" noChangeArrowheads="1"/>
          </p:cNvPicPr>
          <p:nvPr/>
        </p:nvPicPr>
        <p:blipFill>
          <a:blip r:embed="rId4" cstate="print"/>
          <a:srcRect/>
          <a:stretch>
            <a:fillRect/>
          </a:stretch>
        </p:blipFill>
        <p:spPr bwMode="auto">
          <a:xfrm rot="5400000">
            <a:off x="4211035" y="2265966"/>
            <a:ext cx="4760530" cy="3124199"/>
          </a:xfrm>
          <a:prstGeom prst="rect">
            <a:avLst/>
          </a:prstGeom>
          <a:noFill/>
        </p:spPr>
      </p:pic>
      <p:pic>
        <p:nvPicPr>
          <p:cNvPr id="23560" name="Picture 8" descr="http://images.sciencedaily.com/2008/03/080312141246-large.jpg"/>
          <p:cNvPicPr>
            <a:picLocks noChangeAspect="1" noChangeArrowheads="1"/>
          </p:cNvPicPr>
          <p:nvPr/>
        </p:nvPicPr>
        <p:blipFill>
          <a:blip r:embed="rId5" cstate="print"/>
          <a:srcRect/>
          <a:stretch>
            <a:fillRect/>
          </a:stretch>
        </p:blipFill>
        <p:spPr bwMode="auto">
          <a:xfrm>
            <a:off x="228600" y="1676400"/>
            <a:ext cx="3810000" cy="2857500"/>
          </a:xfrm>
          <a:prstGeom prst="rect">
            <a:avLst/>
          </a:prstGeom>
          <a:noFill/>
        </p:spPr>
      </p:pic>
      <p:pic>
        <p:nvPicPr>
          <p:cNvPr id="23562" name="Picture 10" descr="http://4.bp.blogspot.com/-1iJnG3j5KPY/TbVzPWNUIqI/AAAAAAAADjU/TlAf67AozQE/s1600/smoke_det3.JPG"/>
          <p:cNvPicPr>
            <a:picLocks noChangeAspect="1" noChangeArrowheads="1"/>
          </p:cNvPicPr>
          <p:nvPr/>
        </p:nvPicPr>
        <p:blipFill>
          <a:blip r:embed="rId6" cstate="print"/>
          <a:srcRect/>
          <a:stretch>
            <a:fillRect/>
          </a:stretch>
        </p:blipFill>
        <p:spPr bwMode="auto">
          <a:xfrm>
            <a:off x="114300" y="2819400"/>
            <a:ext cx="4686300" cy="3438526"/>
          </a:xfrm>
          <a:prstGeom prst="rect">
            <a:avLst/>
          </a:prstGeom>
          <a:noFill/>
        </p:spPr>
      </p:pic>
      <p:pic>
        <p:nvPicPr>
          <p:cNvPr id="23566" name="Picture 14" descr="http://antarcticsun.usap.gov/AntarcticSun/science/images2/waisdivide_icecore_melting.jpg"/>
          <p:cNvPicPr>
            <a:picLocks noChangeAspect="1" noChangeArrowheads="1"/>
          </p:cNvPicPr>
          <p:nvPr/>
        </p:nvPicPr>
        <p:blipFill>
          <a:blip r:embed="rId7" cstate="print"/>
          <a:srcRect/>
          <a:stretch>
            <a:fillRect/>
          </a:stretch>
        </p:blipFill>
        <p:spPr bwMode="auto">
          <a:xfrm>
            <a:off x="0" y="2057400"/>
            <a:ext cx="4572000" cy="3657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3554"/>
                                        </p:tgtEl>
                                        <p:attrNameLst>
                                          <p:attrName>style.visibility</p:attrName>
                                        </p:attrNameLst>
                                      </p:cBhvr>
                                      <p:to>
                                        <p:strVal val="visible"/>
                                      </p:to>
                                    </p:set>
                                    <p:animEffect transition="in" filter="box(in)">
                                      <p:cBhvr>
                                        <p:cTn id="12" dur="500"/>
                                        <p:tgtEl>
                                          <p:spTgt spid="23554"/>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xit" presetSubtype="16" fill="hold" nodeType="clickEffect">
                                  <p:stCondLst>
                                    <p:cond delay="0"/>
                                  </p:stCondLst>
                                  <p:childTnLst>
                                    <p:animEffect transition="out" filter="box(in)">
                                      <p:cBhvr>
                                        <p:cTn id="16" dur="500"/>
                                        <p:tgtEl>
                                          <p:spTgt spid="23554"/>
                                        </p:tgtEl>
                                      </p:cBhvr>
                                    </p:animEffect>
                                    <p:set>
                                      <p:cBhvr>
                                        <p:cTn id="17" dur="1" fill="hold">
                                          <p:stCondLst>
                                            <p:cond delay="499"/>
                                          </p:stCondLst>
                                        </p:cTn>
                                        <p:tgtEl>
                                          <p:spTgt spid="23554"/>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box(in)">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23556"/>
                                        </p:tgtEl>
                                        <p:attrNameLst>
                                          <p:attrName>style.visibility</p:attrName>
                                        </p:attrNameLst>
                                      </p:cBhvr>
                                      <p:to>
                                        <p:strVal val="visible"/>
                                      </p:to>
                                    </p:set>
                                    <p:animEffect transition="in" filter="box(in)">
                                      <p:cBhvr>
                                        <p:cTn id="27" dur="500"/>
                                        <p:tgtEl>
                                          <p:spTgt spid="23556"/>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xit" presetSubtype="16" fill="hold" nodeType="clickEffect">
                                  <p:stCondLst>
                                    <p:cond delay="0"/>
                                  </p:stCondLst>
                                  <p:childTnLst>
                                    <p:animEffect transition="out" filter="box(in)">
                                      <p:cBhvr>
                                        <p:cTn id="31" dur="500"/>
                                        <p:tgtEl>
                                          <p:spTgt spid="23556"/>
                                        </p:tgtEl>
                                      </p:cBhvr>
                                    </p:animEffect>
                                    <p:set>
                                      <p:cBhvr>
                                        <p:cTn id="32" dur="1" fill="hold">
                                          <p:stCondLst>
                                            <p:cond delay="499"/>
                                          </p:stCondLst>
                                        </p:cTn>
                                        <p:tgtEl>
                                          <p:spTgt spid="23556"/>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3">
                                            <p:txEl>
                                              <p:pRg st="2" end="2"/>
                                            </p:txEl>
                                          </p:spTgt>
                                        </p:tgtEl>
                                        <p:attrNameLst>
                                          <p:attrName>style.visibility</p:attrName>
                                        </p:attrNameLst>
                                      </p:cBhvr>
                                      <p:to>
                                        <p:strVal val="visible"/>
                                      </p:to>
                                    </p:set>
                                    <p:animEffect transition="in" filter="box(in)">
                                      <p:cBhvr>
                                        <p:cTn id="37" dur="500"/>
                                        <p:tgtEl>
                                          <p:spTgt spid="3">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nodeType="clickEffect">
                                  <p:stCondLst>
                                    <p:cond delay="0"/>
                                  </p:stCondLst>
                                  <p:childTnLst>
                                    <p:set>
                                      <p:cBhvr>
                                        <p:cTn id="41" dur="1" fill="hold">
                                          <p:stCondLst>
                                            <p:cond delay="0"/>
                                          </p:stCondLst>
                                        </p:cTn>
                                        <p:tgtEl>
                                          <p:spTgt spid="23558"/>
                                        </p:tgtEl>
                                        <p:attrNameLst>
                                          <p:attrName>style.visibility</p:attrName>
                                        </p:attrNameLst>
                                      </p:cBhvr>
                                      <p:to>
                                        <p:strVal val="visible"/>
                                      </p:to>
                                    </p:set>
                                    <p:animEffect transition="in" filter="box(in)">
                                      <p:cBhvr>
                                        <p:cTn id="42" dur="500"/>
                                        <p:tgtEl>
                                          <p:spTgt spid="23558"/>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xit" presetSubtype="16" fill="hold" nodeType="clickEffect">
                                  <p:stCondLst>
                                    <p:cond delay="0"/>
                                  </p:stCondLst>
                                  <p:childTnLst>
                                    <p:animEffect transition="out" filter="box(in)">
                                      <p:cBhvr>
                                        <p:cTn id="46" dur="500"/>
                                        <p:tgtEl>
                                          <p:spTgt spid="23558"/>
                                        </p:tgtEl>
                                      </p:cBhvr>
                                    </p:animEffect>
                                    <p:set>
                                      <p:cBhvr>
                                        <p:cTn id="47" dur="1" fill="hold">
                                          <p:stCondLst>
                                            <p:cond delay="499"/>
                                          </p:stCondLst>
                                        </p:cTn>
                                        <p:tgtEl>
                                          <p:spTgt spid="23558"/>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4" presetClass="exit" presetSubtype="16" fill="hold" grpId="1" nodeType="clickEffect">
                                  <p:stCondLst>
                                    <p:cond delay="0"/>
                                  </p:stCondLst>
                                  <p:childTnLst>
                                    <p:animEffect transition="out" filter="box(in)">
                                      <p:cBhvr>
                                        <p:cTn id="51" dur="500"/>
                                        <p:tgtEl>
                                          <p:spTgt spid="3">
                                            <p:txEl>
                                              <p:pRg st="0" end="0"/>
                                            </p:txEl>
                                          </p:spTgt>
                                        </p:tgtEl>
                                      </p:cBhvr>
                                    </p:animEffect>
                                    <p:set>
                                      <p:cBhvr>
                                        <p:cTn id="52"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4" presetClass="exit" presetSubtype="16" fill="hold" grpId="1" nodeType="clickEffect">
                                  <p:stCondLst>
                                    <p:cond delay="0"/>
                                  </p:stCondLst>
                                  <p:childTnLst>
                                    <p:animEffect transition="out" filter="box(in)">
                                      <p:cBhvr>
                                        <p:cTn id="56" dur="500"/>
                                        <p:tgtEl>
                                          <p:spTgt spid="3">
                                            <p:txEl>
                                              <p:pRg st="1" end="1"/>
                                            </p:txEl>
                                          </p:spTgt>
                                        </p:tgtEl>
                                      </p:cBhvr>
                                    </p:animEffect>
                                    <p:set>
                                      <p:cBhvr>
                                        <p:cTn id="57" dur="1" fill="hold">
                                          <p:stCondLst>
                                            <p:cond delay="499"/>
                                          </p:stCondLst>
                                        </p:cTn>
                                        <p:tgtEl>
                                          <p:spTgt spid="3">
                                            <p:txEl>
                                              <p:pRg st="1" end="1"/>
                                            </p:txEl>
                                          </p:spTgt>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4" presetClass="exit" presetSubtype="16" fill="hold" grpId="1" nodeType="clickEffect">
                                  <p:stCondLst>
                                    <p:cond delay="0"/>
                                  </p:stCondLst>
                                  <p:childTnLst>
                                    <p:animEffect transition="out" filter="box(in)">
                                      <p:cBhvr>
                                        <p:cTn id="61" dur="500"/>
                                        <p:tgtEl>
                                          <p:spTgt spid="3">
                                            <p:txEl>
                                              <p:pRg st="2" end="2"/>
                                            </p:txEl>
                                          </p:spTgt>
                                        </p:tgtEl>
                                      </p:cBhvr>
                                    </p:animEffect>
                                    <p:set>
                                      <p:cBhvr>
                                        <p:cTn id="62" dur="1" fill="hold">
                                          <p:stCondLst>
                                            <p:cond delay="499"/>
                                          </p:stCondLst>
                                        </p:cTn>
                                        <p:tgtEl>
                                          <p:spTgt spid="3">
                                            <p:txEl>
                                              <p:pRg st="2" end="2"/>
                                            </p:txEl>
                                          </p:spTgt>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4" presetClass="entr" presetSubtype="16" fill="hold" grpId="0" nodeType="clickEffect">
                                  <p:stCondLst>
                                    <p:cond delay="0"/>
                                  </p:stCondLst>
                                  <p:childTnLst>
                                    <p:set>
                                      <p:cBhvr>
                                        <p:cTn id="66" dur="1" fill="hold">
                                          <p:stCondLst>
                                            <p:cond delay="0"/>
                                          </p:stCondLst>
                                        </p:cTn>
                                        <p:tgtEl>
                                          <p:spTgt spid="4">
                                            <p:txEl>
                                              <p:pRg st="0" end="0"/>
                                            </p:txEl>
                                          </p:spTgt>
                                        </p:tgtEl>
                                        <p:attrNameLst>
                                          <p:attrName>style.visibility</p:attrName>
                                        </p:attrNameLst>
                                      </p:cBhvr>
                                      <p:to>
                                        <p:strVal val="visible"/>
                                      </p:to>
                                    </p:set>
                                    <p:animEffect transition="in" filter="box(in)">
                                      <p:cBhvr>
                                        <p:cTn id="67" dur="500"/>
                                        <p:tgtEl>
                                          <p:spTgt spid="4">
                                            <p:txEl>
                                              <p:pRg st="0" end="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4" presetClass="entr" presetSubtype="16" fill="hold" nodeType="clickEffect">
                                  <p:stCondLst>
                                    <p:cond delay="0"/>
                                  </p:stCondLst>
                                  <p:childTnLst>
                                    <p:set>
                                      <p:cBhvr>
                                        <p:cTn id="71" dur="1" fill="hold">
                                          <p:stCondLst>
                                            <p:cond delay="0"/>
                                          </p:stCondLst>
                                        </p:cTn>
                                        <p:tgtEl>
                                          <p:spTgt spid="23560"/>
                                        </p:tgtEl>
                                        <p:attrNameLst>
                                          <p:attrName>style.visibility</p:attrName>
                                        </p:attrNameLst>
                                      </p:cBhvr>
                                      <p:to>
                                        <p:strVal val="visible"/>
                                      </p:to>
                                    </p:set>
                                    <p:animEffect transition="in" filter="box(in)">
                                      <p:cBhvr>
                                        <p:cTn id="72" dur="500"/>
                                        <p:tgtEl>
                                          <p:spTgt spid="23560"/>
                                        </p:tgtEl>
                                      </p:cBhvr>
                                    </p:animEffect>
                                  </p:childTnLst>
                                </p:cTn>
                              </p:par>
                            </p:childTnLst>
                          </p:cTn>
                        </p:par>
                      </p:childTnLst>
                    </p:cTn>
                  </p:par>
                  <p:par>
                    <p:cTn id="73" fill="hold">
                      <p:stCondLst>
                        <p:cond delay="indefinite"/>
                      </p:stCondLst>
                      <p:childTnLst>
                        <p:par>
                          <p:cTn id="74" fill="hold">
                            <p:stCondLst>
                              <p:cond delay="0"/>
                            </p:stCondLst>
                            <p:childTnLst>
                              <p:par>
                                <p:cTn id="75" presetID="4" presetClass="exit" presetSubtype="16" fill="hold" nodeType="clickEffect">
                                  <p:stCondLst>
                                    <p:cond delay="0"/>
                                  </p:stCondLst>
                                  <p:childTnLst>
                                    <p:animEffect transition="out" filter="box(in)">
                                      <p:cBhvr>
                                        <p:cTn id="76" dur="500"/>
                                        <p:tgtEl>
                                          <p:spTgt spid="23560"/>
                                        </p:tgtEl>
                                      </p:cBhvr>
                                    </p:animEffect>
                                    <p:set>
                                      <p:cBhvr>
                                        <p:cTn id="77" dur="1" fill="hold">
                                          <p:stCondLst>
                                            <p:cond delay="499"/>
                                          </p:stCondLst>
                                        </p:cTn>
                                        <p:tgtEl>
                                          <p:spTgt spid="23560"/>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4" presetClass="entr" presetSubtype="16" fill="hold" grpId="0" nodeType="clickEffect">
                                  <p:stCondLst>
                                    <p:cond delay="0"/>
                                  </p:stCondLst>
                                  <p:childTnLst>
                                    <p:set>
                                      <p:cBhvr>
                                        <p:cTn id="81" dur="1" fill="hold">
                                          <p:stCondLst>
                                            <p:cond delay="0"/>
                                          </p:stCondLst>
                                        </p:cTn>
                                        <p:tgtEl>
                                          <p:spTgt spid="4">
                                            <p:txEl>
                                              <p:pRg st="1" end="1"/>
                                            </p:txEl>
                                          </p:spTgt>
                                        </p:tgtEl>
                                        <p:attrNameLst>
                                          <p:attrName>style.visibility</p:attrName>
                                        </p:attrNameLst>
                                      </p:cBhvr>
                                      <p:to>
                                        <p:strVal val="visible"/>
                                      </p:to>
                                    </p:set>
                                    <p:animEffect transition="in" filter="box(in)">
                                      <p:cBhvr>
                                        <p:cTn id="82" dur="500"/>
                                        <p:tgtEl>
                                          <p:spTgt spid="4">
                                            <p:txEl>
                                              <p:pRg st="1" end="1"/>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4" presetClass="entr" presetSubtype="16" fill="hold" nodeType="clickEffect">
                                  <p:stCondLst>
                                    <p:cond delay="0"/>
                                  </p:stCondLst>
                                  <p:childTnLst>
                                    <p:set>
                                      <p:cBhvr>
                                        <p:cTn id="86" dur="1" fill="hold">
                                          <p:stCondLst>
                                            <p:cond delay="0"/>
                                          </p:stCondLst>
                                        </p:cTn>
                                        <p:tgtEl>
                                          <p:spTgt spid="23562"/>
                                        </p:tgtEl>
                                        <p:attrNameLst>
                                          <p:attrName>style.visibility</p:attrName>
                                        </p:attrNameLst>
                                      </p:cBhvr>
                                      <p:to>
                                        <p:strVal val="visible"/>
                                      </p:to>
                                    </p:set>
                                    <p:animEffect transition="in" filter="box(in)">
                                      <p:cBhvr>
                                        <p:cTn id="87" dur="500"/>
                                        <p:tgtEl>
                                          <p:spTgt spid="23562"/>
                                        </p:tgtEl>
                                      </p:cBhvr>
                                    </p:animEffect>
                                  </p:childTnLst>
                                </p:cTn>
                              </p:par>
                            </p:childTnLst>
                          </p:cTn>
                        </p:par>
                      </p:childTnLst>
                    </p:cTn>
                  </p:par>
                  <p:par>
                    <p:cTn id="88" fill="hold">
                      <p:stCondLst>
                        <p:cond delay="indefinite"/>
                      </p:stCondLst>
                      <p:childTnLst>
                        <p:par>
                          <p:cTn id="89" fill="hold">
                            <p:stCondLst>
                              <p:cond delay="0"/>
                            </p:stCondLst>
                            <p:childTnLst>
                              <p:par>
                                <p:cTn id="90" presetID="4" presetClass="exit" presetSubtype="16" fill="hold" nodeType="clickEffect">
                                  <p:stCondLst>
                                    <p:cond delay="0"/>
                                  </p:stCondLst>
                                  <p:childTnLst>
                                    <p:animEffect transition="out" filter="box(in)">
                                      <p:cBhvr>
                                        <p:cTn id="91" dur="500"/>
                                        <p:tgtEl>
                                          <p:spTgt spid="23562"/>
                                        </p:tgtEl>
                                      </p:cBhvr>
                                    </p:animEffect>
                                    <p:set>
                                      <p:cBhvr>
                                        <p:cTn id="92" dur="1" fill="hold">
                                          <p:stCondLst>
                                            <p:cond delay="499"/>
                                          </p:stCondLst>
                                        </p:cTn>
                                        <p:tgtEl>
                                          <p:spTgt spid="23562"/>
                                        </p:tgtEl>
                                        <p:attrNameLst>
                                          <p:attrName>style.visibility</p:attrName>
                                        </p:attrNameLst>
                                      </p:cBhvr>
                                      <p:to>
                                        <p:strVal val="hidden"/>
                                      </p:to>
                                    </p:set>
                                  </p:childTnLst>
                                </p:cTn>
                              </p:par>
                            </p:childTnLst>
                          </p:cTn>
                        </p:par>
                      </p:childTnLst>
                    </p:cTn>
                  </p:par>
                  <p:par>
                    <p:cTn id="93" fill="hold">
                      <p:stCondLst>
                        <p:cond delay="indefinite"/>
                      </p:stCondLst>
                      <p:childTnLst>
                        <p:par>
                          <p:cTn id="94" fill="hold">
                            <p:stCondLst>
                              <p:cond delay="0"/>
                            </p:stCondLst>
                            <p:childTnLst>
                              <p:par>
                                <p:cTn id="95" presetID="4" presetClass="entr" presetSubtype="16" fill="hold" grpId="0" nodeType="clickEffect">
                                  <p:stCondLst>
                                    <p:cond delay="0"/>
                                  </p:stCondLst>
                                  <p:childTnLst>
                                    <p:set>
                                      <p:cBhvr>
                                        <p:cTn id="96" dur="1" fill="hold">
                                          <p:stCondLst>
                                            <p:cond delay="0"/>
                                          </p:stCondLst>
                                        </p:cTn>
                                        <p:tgtEl>
                                          <p:spTgt spid="4">
                                            <p:txEl>
                                              <p:pRg st="2" end="2"/>
                                            </p:txEl>
                                          </p:spTgt>
                                        </p:tgtEl>
                                        <p:attrNameLst>
                                          <p:attrName>style.visibility</p:attrName>
                                        </p:attrNameLst>
                                      </p:cBhvr>
                                      <p:to>
                                        <p:strVal val="visible"/>
                                      </p:to>
                                    </p:set>
                                    <p:animEffect transition="in" filter="box(in)">
                                      <p:cBhvr>
                                        <p:cTn id="97" dur="500"/>
                                        <p:tgtEl>
                                          <p:spTgt spid="4">
                                            <p:txEl>
                                              <p:pRg st="2" end="2"/>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4" presetClass="entr" presetSubtype="16" fill="hold" nodeType="clickEffect">
                                  <p:stCondLst>
                                    <p:cond delay="0"/>
                                  </p:stCondLst>
                                  <p:childTnLst>
                                    <p:set>
                                      <p:cBhvr>
                                        <p:cTn id="101" dur="1" fill="hold">
                                          <p:stCondLst>
                                            <p:cond delay="0"/>
                                          </p:stCondLst>
                                        </p:cTn>
                                        <p:tgtEl>
                                          <p:spTgt spid="23566"/>
                                        </p:tgtEl>
                                        <p:attrNameLst>
                                          <p:attrName>style.visibility</p:attrName>
                                        </p:attrNameLst>
                                      </p:cBhvr>
                                      <p:to>
                                        <p:strVal val="visible"/>
                                      </p:to>
                                    </p:set>
                                    <p:animEffect transition="in" filter="box(in)">
                                      <p:cBhvr>
                                        <p:cTn id="102" dur="500"/>
                                        <p:tgtEl>
                                          <p:spTgt spid="235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3" grpId="0" build="p"/>
      <p:bldP spid="3" grpI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Paleoclimate Proxy</a:t>
            </a:r>
            <a:endParaRPr lang="en-US" dirty="0"/>
          </a:p>
        </p:txBody>
      </p:sp>
      <p:sp>
        <p:nvSpPr>
          <p:cNvPr id="3" name="Content Placeholder 2"/>
          <p:cNvSpPr>
            <a:spLocks noGrp="1"/>
          </p:cNvSpPr>
          <p:nvPr>
            <p:ph sz="half" idx="1"/>
          </p:nvPr>
        </p:nvSpPr>
        <p:spPr>
          <a:xfrm>
            <a:off x="228600" y="1645920"/>
            <a:ext cx="4267200" cy="4526280"/>
          </a:xfrm>
        </p:spPr>
        <p:txBody>
          <a:bodyPr>
            <a:normAutofit fontScale="92500"/>
          </a:bodyPr>
          <a:lstStyle/>
          <a:p>
            <a:r>
              <a:rPr lang="en-US" dirty="0" smtClean="0">
                <a:solidFill>
                  <a:srgbClr val="FFC000"/>
                </a:solidFill>
              </a:rPr>
              <a:t>Paleoclimatology</a:t>
            </a:r>
            <a:r>
              <a:rPr lang="en-US" dirty="0" smtClean="0"/>
              <a:t> – the study of past climates</a:t>
            </a:r>
            <a:br>
              <a:rPr lang="en-US" dirty="0" smtClean="0"/>
            </a:br>
            <a:endParaRPr lang="en-US" dirty="0" smtClean="0"/>
          </a:p>
          <a:p>
            <a:r>
              <a:rPr lang="en-US" dirty="0" smtClean="0">
                <a:solidFill>
                  <a:srgbClr val="FFC000"/>
                </a:solidFill>
              </a:rPr>
              <a:t>Proxy</a:t>
            </a:r>
            <a:r>
              <a:rPr lang="en-US" dirty="0" smtClean="0"/>
              <a:t> – preserved physical characteristics of the past that stand in for direct measurements</a:t>
            </a:r>
          </a:p>
          <a:p>
            <a:pPr lvl="1"/>
            <a:r>
              <a:rPr lang="en-US" dirty="0" smtClean="0"/>
              <a:t>Allows scientists to reconstruct past conditions before </a:t>
            </a:r>
            <a:br>
              <a:rPr lang="en-US" dirty="0" smtClean="0"/>
            </a:br>
            <a:r>
              <a:rPr lang="en-US" dirty="0" smtClean="0"/>
              <a:t>records were kept</a:t>
            </a:r>
            <a:endParaRPr lang="en-US" dirty="0"/>
          </a:p>
        </p:txBody>
      </p:sp>
      <p:sp>
        <p:nvSpPr>
          <p:cNvPr id="4" name="Content Placeholder 3"/>
          <p:cNvSpPr>
            <a:spLocks noGrp="1"/>
          </p:cNvSpPr>
          <p:nvPr>
            <p:ph sz="half" idx="2"/>
          </p:nvPr>
        </p:nvSpPr>
        <p:spPr>
          <a:xfrm>
            <a:off x="4953000" y="1645920"/>
            <a:ext cx="4038600" cy="4526280"/>
          </a:xfrm>
        </p:spPr>
        <p:txBody>
          <a:bodyPr>
            <a:normAutofit fontScale="92500"/>
          </a:bodyPr>
          <a:lstStyle/>
          <a:p>
            <a:r>
              <a:rPr lang="en-US" dirty="0" smtClean="0"/>
              <a:t>Proxies</a:t>
            </a:r>
          </a:p>
          <a:p>
            <a:pPr lvl="1"/>
            <a:r>
              <a:rPr lang="en-US" b="1" dirty="0" smtClean="0">
                <a:solidFill>
                  <a:schemeClr val="accent1">
                    <a:lumMod val="60000"/>
                    <a:lumOff val="40000"/>
                  </a:schemeClr>
                </a:solidFill>
              </a:rPr>
              <a:t>Ice cores</a:t>
            </a:r>
          </a:p>
          <a:p>
            <a:pPr lvl="1"/>
            <a:r>
              <a:rPr lang="en-US" dirty="0" smtClean="0"/>
              <a:t>Tree rings</a:t>
            </a:r>
          </a:p>
          <a:p>
            <a:pPr lvl="1"/>
            <a:r>
              <a:rPr lang="en-US" dirty="0" smtClean="0"/>
              <a:t>Fossilized pollen</a:t>
            </a:r>
          </a:p>
          <a:p>
            <a:pPr lvl="1"/>
            <a:r>
              <a:rPr lang="en-US" dirty="0" smtClean="0"/>
              <a:t>Corals</a:t>
            </a:r>
          </a:p>
          <a:p>
            <a:pPr lvl="1"/>
            <a:r>
              <a:rPr lang="en-US" dirty="0" smtClean="0"/>
              <a:t>Lake and ocean sediments</a:t>
            </a:r>
          </a:p>
          <a:p>
            <a:pPr lvl="1"/>
            <a:r>
              <a:rPr lang="en-US" dirty="0" smtClean="0"/>
              <a:t>Speleothems</a:t>
            </a:r>
          </a:p>
          <a:p>
            <a:pPr lvl="1"/>
            <a:r>
              <a:rPr lang="en-US" dirty="0" smtClean="0"/>
              <a:t>Pack rat middens</a:t>
            </a:r>
          </a:p>
          <a:p>
            <a:pPr lvl="1"/>
            <a:r>
              <a:rPr lang="en-US" dirty="0" smtClean="0"/>
              <a:t>and others…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box(in)">
                                      <p:cBhvr>
                                        <p:cTn id="22" dur="500"/>
                                        <p:tgtEl>
                                          <p:spTgt spid="4">
                                            <p:txEl>
                                              <p:pRg st="0" end="0"/>
                                            </p:txEl>
                                          </p:spTgt>
                                        </p:tgtEl>
                                      </p:cBhvr>
                                    </p:animEffect>
                                  </p:childTnLst>
                                </p:cTn>
                              </p:par>
                              <p:par>
                                <p:cTn id="23" presetID="4" presetClass="entr" presetSubtype="16" fill="hold" grpId="0" nodeType="with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Effect transition="in" filter="box(in)">
                                      <p:cBhvr>
                                        <p:cTn id="25" dur="500"/>
                                        <p:tgtEl>
                                          <p:spTgt spid="4">
                                            <p:txEl>
                                              <p:pRg st="1" end="1"/>
                                            </p:txEl>
                                          </p:spTgt>
                                        </p:tgtEl>
                                      </p:cBhvr>
                                    </p:animEffect>
                                  </p:childTnLst>
                                </p:cTn>
                              </p:par>
                              <p:par>
                                <p:cTn id="26" presetID="4" presetClass="entr" presetSubtype="16" fill="hold" grpId="0" nodeType="with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box(in)">
                                      <p:cBhvr>
                                        <p:cTn id="28" dur="500"/>
                                        <p:tgtEl>
                                          <p:spTgt spid="4">
                                            <p:txEl>
                                              <p:pRg st="2" end="2"/>
                                            </p:txEl>
                                          </p:spTgt>
                                        </p:tgtEl>
                                      </p:cBhvr>
                                    </p:animEffect>
                                  </p:childTnLst>
                                </p:cTn>
                              </p:par>
                              <p:par>
                                <p:cTn id="29" presetID="4" presetClass="entr" presetSubtype="16" fill="hold" grpId="0" nodeType="with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animEffect transition="in" filter="box(in)">
                                      <p:cBhvr>
                                        <p:cTn id="31" dur="500"/>
                                        <p:tgtEl>
                                          <p:spTgt spid="4">
                                            <p:txEl>
                                              <p:pRg st="3" end="3"/>
                                            </p:txEl>
                                          </p:spTgt>
                                        </p:tgtEl>
                                      </p:cBhvr>
                                    </p:animEffect>
                                  </p:childTnLst>
                                </p:cTn>
                              </p:par>
                              <p:par>
                                <p:cTn id="32" presetID="4" presetClass="entr" presetSubtype="16" fill="hold" grpId="0" nodeType="withEffect">
                                  <p:stCondLst>
                                    <p:cond delay="0"/>
                                  </p:stCondLst>
                                  <p:childTnLst>
                                    <p:set>
                                      <p:cBhvr>
                                        <p:cTn id="33" dur="1" fill="hold">
                                          <p:stCondLst>
                                            <p:cond delay="0"/>
                                          </p:stCondLst>
                                        </p:cTn>
                                        <p:tgtEl>
                                          <p:spTgt spid="4">
                                            <p:txEl>
                                              <p:pRg st="4" end="4"/>
                                            </p:txEl>
                                          </p:spTgt>
                                        </p:tgtEl>
                                        <p:attrNameLst>
                                          <p:attrName>style.visibility</p:attrName>
                                        </p:attrNameLst>
                                      </p:cBhvr>
                                      <p:to>
                                        <p:strVal val="visible"/>
                                      </p:to>
                                    </p:set>
                                    <p:animEffect transition="in" filter="box(in)">
                                      <p:cBhvr>
                                        <p:cTn id="34" dur="500"/>
                                        <p:tgtEl>
                                          <p:spTgt spid="4">
                                            <p:txEl>
                                              <p:pRg st="4" end="4"/>
                                            </p:txEl>
                                          </p:spTgt>
                                        </p:tgtEl>
                                      </p:cBhvr>
                                    </p:animEffect>
                                  </p:childTnLst>
                                </p:cTn>
                              </p:par>
                              <p:par>
                                <p:cTn id="35" presetID="4" presetClass="entr" presetSubtype="16" fill="hold" grpId="0" nodeType="with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Effect transition="in" filter="box(in)">
                                      <p:cBhvr>
                                        <p:cTn id="37" dur="500"/>
                                        <p:tgtEl>
                                          <p:spTgt spid="4">
                                            <p:txEl>
                                              <p:pRg st="5" end="5"/>
                                            </p:txEl>
                                          </p:spTgt>
                                        </p:tgtEl>
                                      </p:cBhvr>
                                    </p:animEffect>
                                  </p:childTnLst>
                                </p:cTn>
                              </p:par>
                              <p:par>
                                <p:cTn id="38" presetID="4" presetClass="entr" presetSubtype="16" fill="hold" grpId="0" nodeType="withEffect">
                                  <p:stCondLst>
                                    <p:cond delay="0"/>
                                  </p:stCondLst>
                                  <p:childTnLst>
                                    <p:set>
                                      <p:cBhvr>
                                        <p:cTn id="39" dur="1" fill="hold">
                                          <p:stCondLst>
                                            <p:cond delay="0"/>
                                          </p:stCondLst>
                                        </p:cTn>
                                        <p:tgtEl>
                                          <p:spTgt spid="4">
                                            <p:txEl>
                                              <p:pRg st="6" end="6"/>
                                            </p:txEl>
                                          </p:spTgt>
                                        </p:tgtEl>
                                        <p:attrNameLst>
                                          <p:attrName>style.visibility</p:attrName>
                                        </p:attrNameLst>
                                      </p:cBhvr>
                                      <p:to>
                                        <p:strVal val="visible"/>
                                      </p:to>
                                    </p:set>
                                    <p:animEffect transition="in" filter="box(in)">
                                      <p:cBhvr>
                                        <p:cTn id="40" dur="500"/>
                                        <p:tgtEl>
                                          <p:spTgt spid="4">
                                            <p:txEl>
                                              <p:pRg st="6" end="6"/>
                                            </p:txEl>
                                          </p:spTgt>
                                        </p:tgtEl>
                                      </p:cBhvr>
                                    </p:animEffect>
                                  </p:childTnLst>
                                </p:cTn>
                              </p:par>
                              <p:par>
                                <p:cTn id="41" presetID="4" presetClass="entr" presetSubtype="16" fill="hold" grpId="0" nodeType="withEffect">
                                  <p:stCondLst>
                                    <p:cond delay="0"/>
                                  </p:stCondLst>
                                  <p:childTnLst>
                                    <p:set>
                                      <p:cBhvr>
                                        <p:cTn id="42" dur="1" fill="hold">
                                          <p:stCondLst>
                                            <p:cond delay="0"/>
                                          </p:stCondLst>
                                        </p:cTn>
                                        <p:tgtEl>
                                          <p:spTgt spid="4">
                                            <p:txEl>
                                              <p:pRg st="7" end="7"/>
                                            </p:txEl>
                                          </p:spTgt>
                                        </p:tgtEl>
                                        <p:attrNameLst>
                                          <p:attrName>style.visibility</p:attrName>
                                        </p:attrNameLst>
                                      </p:cBhvr>
                                      <p:to>
                                        <p:strVal val="visible"/>
                                      </p:to>
                                    </p:set>
                                    <p:animEffect transition="in" filter="box(in)">
                                      <p:cBhvr>
                                        <p:cTn id="43" dur="500"/>
                                        <p:tgtEl>
                                          <p:spTgt spid="4">
                                            <p:txEl>
                                              <p:pRg st="7" end="7"/>
                                            </p:txEl>
                                          </p:spTgt>
                                        </p:tgtEl>
                                      </p:cBhvr>
                                    </p:animEffect>
                                  </p:childTnLst>
                                </p:cTn>
                              </p:par>
                              <p:par>
                                <p:cTn id="44" presetID="4" presetClass="entr" presetSubtype="16" fill="hold" grpId="0" nodeType="withEffect">
                                  <p:stCondLst>
                                    <p:cond delay="0"/>
                                  </p:stCondLst>
                                  <p:childTnLst>
                                    <p:set>
                                      <p:cBhvr>
                                        <p:cTn id="45" dur="1" fill="hold">
                                          <p:stCondLst>
                                            <p:cond delay="0"/>
                                          </p:stCondLst>
                                        </p:cTn>
                                        <p:tgtEl>
                                          <p:spTgt spid="4">
                                            <p:txEl>
                                              <p:pRg st="8" end="8"/>
                                            </p:txEl>
                                          </p:spTgt>
                                        </p:tgtEl>
                                        <p:attrNameLst>
                                          <p:attrName>style.visibility</p:attrName>
                                        </p:attrNameLst>
                                      </p:cBhvr>
                                      <p:to>
                                        <p:strVal val="visible"/>
                                      </p:to>
                                    </p:set>
                                    <p:animEffect transition="in" filter="box(in)">
                                      <p:cBhvr>
                                        <p:cTn id="46"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Media1</a:t>
            </a:r>
            <a:endParaRPr lang="en-US" dirty="0"/>
          </a:p>
        </p:txBody>
      </p:sp>
      <p:sp>
        <p:nvSpPr>
          <p:cNvPr id="3" name="Content Placeholder 2"/>
          <p:cNvSpPr>
            <a:spLocks noGrp="1"/>
          </p:cNvSpPr>
          <p:nvPr>
            <p:ph idx="1"/>
          </p:nvPr>
        </p:nvSpPr>
        <p:spPr>
          <a:xfrm>
            <a:off x="3352800" y="5486400"/>
            <a:ext cx="5334000" cy="868363"/>
          </a:xfrm>
        </p:spPr>
        <p:txBody>
          <a:bodyPr/>
          <a:lstStyle/>
          <a:p>
            <a:r>
              <a:rPr lang="en-US" dirty="0" smtClean="0">
                <a:hlinkClick r:id="rId2"/>
              </a:rPr>
              <a:t>Ice Core - Climate Proxy</a:t>
            </a:r>
            <a:endParaRPr lang="en-US" dirty="0" smtClean="0"/>
          </a:p>
          <a:p>
            <a:endParaRPr lang="en-US" dirty="0" smtClean="0"/>
          </a:p>
        </p:txBody>
      </p:sp>
      <p:pic>
        <p:nvPicPr>
          <p:cNvPr id="25602" name="Picture 2" descr="http://www.ncdc.noaa.gov/paleo/image/collage/paleoproxycollage.jpg"/>
          <p:cNvPicPr>
            <a:picLocks noChangeAspect="1" noChangeArrowheads="1"/>
          </p:cNvPicPr>
          <p:nvPr/>
        </p:nvPicPr>
        <p:blipFill>
          <a:blip r:embed="rId3" cstate="print"/>
          <a:srcRect/>
          <a:stretch>
            <a:fillRect/>
          </a:stretch>
        </p:blipFill>
        <p:spPr bwMode="auto">
          <a:xfrm>
            <a:off x="457200" y="533400"/>
            <a:ext cx="4953000" cy="454342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5602"/>
                                        </p:tgtEl>
                                        <p:attrNameLst>
                                          <p:attrName>style.visibility</p:attrName>
                                        </p:attrNameLst>
                                      </p:cBhvr>
                                      <p:to>
                                        <p:strVal val="visible"/>
                                      </p:to>
                                    </p:set>
                                    <p:animEffect transition="in" filter="box(in)">
                                      <p:cBhvr>
                                        <p:cTn id="7" dur="500"/>
                                        <p:tgtEl>
                                          <p:spTgt spid="2560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ox(in)">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Ice Cores – Behind the Scenes</a:t>
            </a:r>
            <a:endParaRPr lang="en-US" dirty="0"/>
          </a:p>
        </p:txBody>
      </p:sp>
      <p:sp>
        <p:nvSpPr>
          <p:cNvPr id="3" name="Text Placeholder 2"/>
          <p:cNvSpPr>
            <a:spLocks noGrp="1"/>
          </p:cNvSpPr>
          <p:nvPr>
            <p:ph type="body" idx="1"/>
          </p:nvPr>
        </p:nvSpPr>
        <p:spPr/>
        <p:txBody>
          <a:bodyPr/>
          <a:lstStyle/>
          <a:p>
            <a:r>
              <a:rPr lang="en-US" dirty="0" smtClean="0"/>
              <a:t>Locations and drilling</a:t>
            </a:r>
          </a:p>
          <a:p>
            <a:r>
              <a:rPr lang="en-US" dirty="0" smtClean="0"/>
              <a:t>Process from field to lab</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53218"/>
            <a:ext cx="8229600" cy="1143000"/>
          </a:xfrm>
        </p:spPr>
        <p:txBody>
          <a:bodyPr/>
          <a:lstStyle/>
          <a:p>
            <a:r>
              <a:rPr lang="en-US" dirty="0" smtClean="0"/>
              <a:t>Vostok Station</a:t>
            </a:r>
            <a:endParaRPr lang="en-US" dirty="0"/>
          </a:p>
        </p:txBody>
      </p:sp>
      <p:pic>
        <p:nvPicPr>
          <p:cNvPr id="3" name="Picture 2" descr="http://www.stevequayle.com/High.Jump/High.Jump_pics/040708.new_vostok_cartoon.jpg"/>
          <p:cNvPicPr>
            <a:picLocks noChangeAspect="1" noChangeArrowheads="1"/>
          </p:cNvPicPr>
          <p:nvPr/>
        </p:nvPicPr>
        <p:blipFill>
          <a:blip r:embed="rId2" cstate="print"/>
          <a:srcRect/>
          <a:stretch>
            <a:fillRect/>
          </a:stretch>
        </p:blipFill>
        <p:spPr bwMode="auto">
          <a:xfrm>
            <a:off x="304800" y="152400"/>
            <a:ext cx="4648200" cy="6621368"/>
          </a:xfrm>
          <a:prstGeom prst="rect">
            <a:avLst/>
          </a:prstGeom>
          <a:noFill/>
        </p:spPr>
      </p:pic>
      <p:grpSp>
        <p:nvGrpSpPr>
          <p:cNvPr id="7" name="Group 6"/>
          <p:cNvGrpSpPr/>
          <p:nvPr/>
        </p:nvGrpSpPr>
        <p:grpSpPr>
          <a:xfrm>
            <a:off x="5029199" y="1981200"/>
            <a:ext cx="3886201" cy="3645932"/>
            <a:chOff x="5029199" y="1981200"/>
            <a:chExt cx="3886201" cy="3645932"/>
          </a:xfrm>
        </p:grpSpPr>
        <p:pic>
          <p:nvPicPr>
            <p:cNvPr id="4" name="Picture 2" descr="http://www.classzone.com/books/earth_science/terc/content/investigations/es2105/images/es2105_p1_vostok_b.jpg"/>
            <p:cNvPicPr>
              <a:picLocks noChangeAspect="1" noChangeArrowheads="1"/>
            </p:cNvPicPr>
            <p:nvPr/>
          </p:nvPicPr>
          <p:blipFill>
            <a:blip r:embed="rId3" cstate="print"/>
            <a:srcRect/>
            <a:stretch>
              <a:fillRect/>
            </a:stretch>
          </p:blipFill>
          <p:spPr bwMode="auto">
            <a:xfrm>
              <a:off x="5029199" y="1981200"/>
              <a:ext cx="3882987" cy="2895600"/>
            </a:xfrm>
            <a:prstGeom prst="rect">
              <a:avLst/>
            </a:prstGeom>
            <a:noFill/>
          </p:spPr>
        </p:pic>
        <p:sp>
          <p:nvSpPr>
            <p:cNvPr id="5" name="TextBox 4"/>
            <p:cNvSpPr txBox="1"/>
            <p:nvPr/>
          </p:nvSpPr>
          <p:spPr>
            <a:xfrm>
              <a:off x="5105400" y="5257800"/>
              <a:ext cx="3810000" cy="369332"/>
            </a:xfrm>
            <a:prstGeom prst="rect">
              <a:avLst/>
            </a:prstGeom>
            <a:noFill/>
          </p:spPr>
          <p:txBody>
            <a:bodyPr wrap="square" rtlCol="0">
              <a:spAutoFit/>
            </a:bodyPr>
            <a:lstStyle/>
            <a:p>
              <a:r>
                <a:rPr lang="en-US" dirty="0" smtClean="0"/>
                <a:t>One of the drill sites in Antarctica</a:t>
              </a:r>
              <a:endParaRPr lang="en-US" dirty="0"/>
            </a:p>
          </p:txBody>
        </p:sp>
      </p:grpSp>
      <p:sp>
        <p:nvSpPr>
          <p:cNvPr id="8" name="TextBox 7"/>
          <p:cNvSpPr txBox="1"/>
          <p:nvPr/>
        </p:nvSpPr>
        <p:spPr>
          <a:xfrm>
            <a:off x="5791200" y="5943600"/>
            <a:ext cx="2057400" cy="369332"/>
          </a:xfrm>
          <a:prstGeom prst="rect">
            <a:avLst/>
          </a:prstGeom>
          <a:noFill/>
        </p:spPr>
        <p:txBody>
          <a:bodyPr wrap="square" rtlCol="0">
            <a:spAutoFit/>
          </a:bodyPr>
          <a:lstStyle/>
          <a:p>
            <a:r>
              <a:rPr lang="en-US" dirty="0" smtClean="0">
                <a:hlinkClick r:id="rId4"/>
              </a:rPr>
              <a:t>Ice Core - Video</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ox(i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ox(in)">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Text Placeholder 2"/>
          <p:cNvSpPr>
            <a:spLocks noGrp="1"/>
          </p:cNvSpPr>
          <p:nvPr>
            <p:ph type="body" idx="2"/>
          </p:nvPr>
        </p:nvSpPr>
        <p:spPr/>
        <p:txBody>
          <a:bodyPr/>
          <a:lstStyle/>
          <a:p>
            <a:r>
              <a:rPr lang="en-US" dirty="0" smtClean="0"/>
              <a:t>What are we learning about today?</a:t>
            </a:r>
            <a:endParaRPr lang="en-US" dirty="0"/>
          </a:p>
        </p:txBody>
      </p:sp>
      <p:sp>
        <p:nvSpPr>
          <p:cNvPr id="4" name="Content Placeholder 3"/>
          <p:cNvSpPr>
            <a:spLocks noGrp="1"/>
          </p:cNvSpPr>
          <p:nvPr>
            <p:ph sz="half" idx="1"/>
          </p:nvPr>
        </p:nvSpPr>
        <p:spPr>
          <a:xfrm>
            <a:off x="228600" y="1752600"/>
            <a:ext cx="8666456" cy="4953000"/>
          </a:xfrm>
        </p:spPr>
        <p:txBody>
          <a:bodyPr>
            <a:normAutofit fontScale="92500" lnSpcReduction="20000"/>
          </a:bodyPr>
          <a:lstStyle/>
          <a:p>
            <a:r>
              <a:rPr lang="en-US" dirty="0" smtClean="0"/>
              <a:t>What is an isotope?</a:t>
            </a:r>
            <a:br>
              <a:rPr lang="en-US" dirty="0" smtClean="0"/>
            </a:br>
            <a:endParaRPr lang="en-US" dirty="0" smtClean="0"/>
          </a:p>
          <a:p>
            <a:r>
              <a:rPr lang="en-US" dirty="0" smtClean="0"/>
              <a:t>What are isotopes used for?</a:t>
            </a:r>
            <a:br>
              <a:rPr lang="en-US" dirty="0" smtClean="0"/>
            </a:br>
            <a:endParaRPr lang="en-US" dirty="0" smtClean="0"/>
          </a:p>
          <a:p>
            <a:r>
              <a:rPr lang="en-US" dirty="0" smtClean="0"/>
              <a:t>“Behind the scenes” of ice cores</a:t>
            </a:r>
          </a:p>
          <a:p>
            <a:endParaRPr lang="en-US" dirty="0" smtClean="0"/>
          </a:p>
          <a:p>
            <a:r>
              <a:rPr lang="en-US" dirty="0" smtClean="0"/>
              <a:t>The science of ice cores and isotopes</a:t>
            </a:r>
          </a:p>
          <a:p>
            <a:endParaRPr lang="en-US" dirty="0" smtClean="0"/>
          </a:p>
          <a:p>
            <a:r>
              <a:rPr lang="en-US" dirty="0" smtClean="0"/>
              <a:t>What do isotopes have to do with ice cores?</a:t>
            </a:r>
            <a:br>
              <a:rPr lang="en-US" dirty="0" smtClean="0"/>
            </a:br>
            <a:endParaRPr lang="en-US" dirty="0" smtClean="0"/>
          </a:p>
          <a:p>
            <a:r>
              <a:rPr lang="en-US" dirty="0" smtClean="0"/>
              <a:t>What do we know about climate from oxygen isotopes?</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ox(i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ox(i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ox(in)">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box(in)">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Effect transition="in" filter="box(in)">
                                      <p:cBhvr>
                                        <p:cTn id="27" dur="500"/>
                                        <p:tgtEl>
                                          <p:spTgt spid="4">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4">
                                            <p:txEl>
                                              <p:pRg st="7" end="7"/>
                                            </p:txEl>
                                          </p:spTgt>
                                        </p:tgtEl>
                                        <p:attrNameLst>
                                          <p:attrName>style.visibility</p:attrName>
                                        </p:attrNameLst>
                                      </p:cBhvr>
                                      <p:to>
                                        <p:strVal val="visible"/>
                                      </p:to>
                                    </p:set>
                                    <p:animEffect transition="in" filter="box(in)">
                                      <p:cBhvr>
                                        <p:cTn id="32"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889464"/>
          </a:xfrm>
        </p:spPr>
        <p:txBody>
          <a:bodyPr/>
          <a:lstStyle/>
          <a:p>
            <a:r>
              <a:rPr lang="en-US" dirty="0" smtClean="0"/>
              <a:t>Greenland</a:t>
            </a:r>
            <a:endParaRPr lang="en-US" dirty="0"/>
          </a:p>
        </p:txBody>
      </p:sp>
      <p:sp>
        <p:nvSpPr>
          <p:cNvPr id="8" name="Content Placeholder 7"/>
          <p:cNvSpPr>
            <a:spLocks noGrp="1"/>
          </p:cNvSpPr>
          <p:nvPr>
            <p:ph sz="half" idx="1"/>
          </p:nvPr>
        </p:nvSpPr>
        <p:spPr>
          <a:xfrm>
            <a:off x="304800" y="1524000"/>
            <a:ext cx="4267200" cy="1173480"/>
          </a:xfrm>
        </p:spPr>
        <p:txBody>
          <a:bodyPr>
            <a:normAutofit fontScale="92500"/>
          </a:bodyPr>
          <a:lstStyle/>
          <a:p>
            <a:r>
              <a:rPr lang="en-US" dirty="0" smtClean="0"/>
              <a:t>The Greenland Ice Sheet Project 2 drill site</a:t>
            </a:r>
            <a:endParaRPr lang="en-US" dirty="0"/>
          </a:p>
        </p:txBody>
      </p:sp>
      <p:sp>
        <p:nvSpPr>
          <p:cNvPr id="11" name="Content Placeholder 10"/>
          <p:cNvSpPr>
            <a:spLocks noGrp="1"/>
          </p:cNvSpPr>
          <p:nvPr>
            <p:ph sz="half" idx="2"/>
          </p:nvPr>
        </p:nvSpPr>
        <p:spPr>
          <a:xfrm>
            <a:off x="4876800" y="4495800"/>
            <a:ext cx="4038600" cy="1554480"/>
          </a:xfrm>
        </p:spPr>
        <p:txBody>
          <a:bodyPr>
            <a:normAutofit fontScale="92500"/>
          </a:bodyPr>
          <a:lstStyle/>
          <a:p>
            <a:r>
              <a:rPr lang="en-US" dirty="0" smtClean="0"/>
              <a:t>Scientists extracted a 100-meter-long ice core in Greenland</a:t>
            </a:r>
            <a:endParaRPr lang="en-US" dirty="0"/>
          </a:p>
        </p:txBody>
      </p:sp>
      <p:pic>
        <p:nvPicPr>
          <p:cNvPr id="32772" name="Picture 4" descr="http://futurity.org/wp-content/uploads/2009/06/nitrogen.jpg"/>
          <p:cNvPicPr>
            <a:picLocks noChangeAspect="1" noChangeArrowheads="1"/>
          </p:cNvPicPr>
          <p:nvPr/>
        </p:nvPicPr>
        <p:blipFill>
          <a:blip r:embed="rId2" cstate="print"/>
          <a:srcRect/>
          <a:stretch>
            <a:fillRect/>
          </a:stretch>
        </p:blipFill>
        <p:spPr bwMode="auto">
          <a:xfrm>
            <a:off x="5029200" y="1524000"/>
            <a:ext cx="3686175" cy="2762251"/>
          </a:xfrm>
          <a:prstGeom prst="rect">
            <a:avLst/>
          </a:prstGeom>
          <a:noFill/>
        </p:spPr>
      </p:pic>
      <p:pic>
        <p:nvPicPr>
          <p:cNvPr id="32773" name="Picture 5"/>
          <p:cNvPicPr>
            <a:picLocks noChangeAspect="1" noChangeArrowheads="1"/>
          </p:cNvPicPr>
          <p:nvPr/>
        </p:nvPicPr>
        <p:blipFill>
          <a:blip r:embed="rId3" cstate="print"/>
          <a:srcRect/>
          <a:stretch>
            <a:fillRect/>
          </a:stretch>
        </p:blipFill>
        <p:spPr bwMode="auto">
          <a:xfrm>
            <a:off x="304800" y="2514600"/>
            <a:ext cx="4286250" cy="3781425"/>
          </a:xfrm>
          <a:prstGeom prst="rect">
            <a:avLst/>
          </a:prstGeom>
          <a:noFill/>
          <a:ln w="9525">
            <a:noFill/>
            <a:miter lim="800000"/>
            <a:headEnd/>
            <a:tailEnd/>
          </a:ln>
        </p:spPr>
      </p:pic>
      <p:pic>
        <p:nvPicPr>
          <p:cNvPr id="32775" name="Picture 7" descr="http://earthobservatory.nasa.gov/Features/Paleoclimatology_IceCores/Images/greenland_drilling.jpg"/>
          <p:cNvPicPr>
            <a:picLocks noChangeAspect="1" noChangeArrowheads="1"/>
          </p:cNvPicPr>
          <p:nvPr/>
        </p:nvPicPr>
        <p:blipFill>
          <a:blip r:embed="rId4" cstate="print"/>
          <a:srcRect/>
          <a:stretch>
            <a:fillRect/>
          </a:stretch>
        </p:blipFill>
        <p:spPr bwMode="auto">
          <a:xfrm>
            <a:off x="1371600" y="1143000"/>
            <a:ext cx="6553200" cy="543672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ox(in)">
                                      <p:cBhvr>
                                        <p:cTn id="7" dur="500"/>
                                        <p:tgtEl>
                                          <p:spTgt spid="8">
                                            <p:txEl>
                                              <p:pRg st="0" end="0"/>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32773"/>
                                        </p:tgtEl>
                                        <p:attrNameLst>
                                          <p:attrName>style.visibility</p:attrName>
                                        </p:attrNameLst>
                                      </p:cBhvr>
                                      <p:to>
                                        <p:strVal val="visible"/>
                                      </p:to>
                                    </p:set>
                                    <p:animEffect transition="in" filter="box(in)">
                                      <p:cBhvr>
                                        <p:cTn id="10" dur="500"/>
                                        <p:tgtEl>
                                          <p:spTgt spid="32773"/>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nodeType="clickEffect">
                                  <p:stCondLst>
                                    <p:cond delay="0"/>
                                  </p:stCondLst>
                                  <p:childTnLst>
                                    <p:set>
                                      <p:cBhvr>
                                        <p:cTn id="14" dur="1" fill="hold">
                                          <p:stCondLst>
                                            <p:cond delay="0"/>
                                          </p:stCondLst>
                                        </p:cTn>
                                        <p:tgtEl>
                                          <p:spTgt spid="32772"/>
                                        </p:tgtEl>
                                        <p:attrNameLst>
                                          <p:attrName>style.visibility</p:attrName>
                                        </p:attrNameLst>
                                      </p:cBhvr>
                                      <p:to>
                                        <p:strVal val="visible"/>
                                      </p:to>
                                    </p:set>
                                    <p:animEffect transition="in" filter="box(in)">
                                      <p:cBhvr>
                                        <p:cTn id="15" dur="500"/>
                                        <p:tgtEl>
                                          <p:spTgt spid="32772"/>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11">
                                            <p:txEl>
                                              <p:pRg st="0" end="0"/>
                                            </p:txEl>
                                          </p:spTgt>
                                        </p:tgtEl>
                                        <p:attrNameLst>
                                          <p:attrName>style.visibility</p:attrName>
                                        </p:attrNameLst>
                                      </p:cBhvr>
                                      <p:to>
                                        <p:strVal val="visible"/>
                                      </p:to>
                                    </p:set>
                                    <p:animEffect transition="in" filter="box(in)">
                                      <p:cBhvr>
                                        <p:cTn id="18" dur="500"/>
                                        <p:tgtEl>
                                          <p:spTgt spid="11">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xit" presetSubtype="16" fill="hold" nodeType="clickEffect">
                                  <p:stCondLst>
                                    <p:cond delay="0"/>
                                  </p:stCondLst>
                                  <p:childTnLst>
                                    <p:animEffect transition="out" filter="box(in)">
                                      <p:cBhvr>
                                        <p:cTn id="22" dur="500"/>
                                        <p:tgtEl>
                                          <p:spTgt spid="32773"/>
                                        </p:tgtEl>
                                      </p:cBhvr>
                                    </p:animEffect>
                                    <p:set>
                                      <p:cBhvr>
                                        <p:cTn id="23" dur="1" fill="hold">
                                          <p:stCondLst>
                                            <p:cond delay="499"/>
                                          </p:stCondLst>
                                        </p:cTn>
                                        <p:tgtEl>
                                          <p:spTgt spid="32773"/>
                                        </p:tgtEl>
                                        <p:attrNameLst>
                                          <p:attrName>style.visibility</p:attrName>
                                        </p:attrNameLst>
                                      </p:cBhvr>
                                      <p:to>
                                        <p:strVal val="hidden"/>
                                      </p:to>
                                    </p:set>
                                  </p:childTnLst>
                                </p:cTn>
                              </p:par>
                              <p:par>
                                <p:cTn id="24" presetID="4" presetClass="exit" presetSubtype="16" fill="hold" grpId="1" nodeType="withEffect">
                                  <p:stCondLst>
                                    <p:cond delay="0"/>
                                  </p:stCondLst>
                                  <p:childTnLst>
                                    <p:animEffect transition="out" filter="box(in)">
                                      <p:cBhvr>
                                        <p:cTn id="25" dur="500"/>
                                        <p:tgtEl>
                                          <p:spTgt spid="8">
                                            <p:txEl>
                                              <p:pRg st="0" end="0"/>
                                            </p:txEl>
                                          </p:spTgt>
                                        </p:tgtEl>
                                      </p:cBhvr>
                                    </p:animEffect>
                                    <p:set>
                                      <p:cBhvr>
                                        <p:cTn id="26" dur="1" fill="hold">
                                          <p:stCondLst>
                                            <p:cond delay="499"/>
                                          </p:stCondLst>
                                        </p:cTn>
                                        <p:tgtEl>
                                          <p:spTgt spid="8">
                                            <p:txEl>
                                              <p:pRg st="0" end="0"/>
                                            </p:txEl>
                                          </p:spTgt>
                                        </p:tgtEl>
                                        <p:attrNameLst>
                                          <p:attrName>style.visibility</p:attrName>
                                        </p:attrNameLst>
                                      </p:cBhvr>
                                      <p:to>
                                        <p:strVal val="hidden"/>
                                      </p:to>
                                    </p:set>
                                  </p:childTnLst>
                                </p:cTn>
                              </p:par>
                              <p:par>
                                <p:cTn id="27" presetID="4" presetClass="exit" presetSubtype="16" fill="hold" nodeType="withEffect">
                                  <p:stCondLst>
                                    <p:cond delay="0"/>
                                  </p:stCondLst>
                                  <p:childTnLst>
                                    <p:animEffect transition="out" filter="box(in)">
                                      <p:cBhvr>
                                        <p:cTn id="28" dur="500"/>
                                        <p:tgtEl>
                                          <p:spTgt spid="32772"/>
                                        </p:tgtEl>
                                      </p:cBhvr>
                                    </p:animEffect>
                                    <p:set>
                                      <p:cBhvr>
                                        <p:cTn id="29" dur="1" fill="hold">
                                          <p:stCondLst>
                                            <p:cond delay="499"/>
                                          </p:stCondLst>
                                        </p:cTn>
                                        <p:tgtEl>
                                          <p:spTgt spid="32772"/>
                                        </p:tgtEl>
                                        <p:attrNameLst>
                                          <p:attrName>style.visibility</p:attrName>
                                        </p:attrNameLst>
                                      </p:cBhvr>
                                      <p:to>
                                        <p:strVal val="hidden"/>
                                      </p:to>
                                    </p:set>
                                  </p:childTnLst>
                                </p:cTn>
                              </p:par>
                              <p:par>
                                <p:cTn id="30" presetID="4" presetClass="exit" presetSubtype="16" fill="hold" grpId="1" nodeType="withEffect">
                                  <p:stCondLst>
                                    <p:cond delay="0"/>
                                  </p:stCondLst>
                                  <p:childTnLst>
                                    <p:animEffect transition="out" filter="box(in)">
                                      <p:cBhvr>
                                        <p:cTn id="31" dur="500"/>
                                        <p:tgtEl>
                                          <p:spTgt spid="11">
                                            <p:txEl>
                                              <p:pRg st="0" end="0"/>
                                            </p:txEl>
                                          </p:spTgt>
                                        </p:tgtEl>
                                      </p:cBhvr>
                                    </p:animEffect>
                                    <p:set>
                                      <p:cBhvr>
                                        <p:cTn id="32" dur="1" fill="hold">
                                          <p:stCondLst>
                                            <p:cond delay="499"/>
                                          </p:stCondLst>
                                        </p:cTn>
                                        <p:tgtEl>
                                          <p:spTgt spid="11">
                                            <p:txEl>
                                              <p:pRg st="0" end="0"/>
                                            </p:txEl>
                                          </p:spTgt>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32775"/>
                                        </p:tgtEl>
                                        <p:attrNameLst>
                                          <p:attrName>style.visibility</p:attrName>
                                        </p:attrNameLst>
                                      </p:cBhvr>
                                      <p:to>
                                        <p:strVal val="visible"/>
                                      </p:to>
                                    </p:set>
                                    <p:animEffect transition="in" filter="box(in)">
                                      <p:cBhvr>
                                        <p:cTn id="37" dur="500"/>
                                        <p:tgtEl>
                                          <p:spTgt spid="327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8" grpId="1" build="p"/>
      <p:bldP spid="11" grpId="0" build="p"/>
      <p:bldP spid="11" grpI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382000" cy="1143000"/>
          </a:xfrm>
        </p:spPr>
        <p:txBody>
          <a:bodyPr/>
          <a:lstStyle/>
          <a:p>
            <a:r>
              <a:rPr lang="en-US" dirty="0" smtClean="0"/>
              <a:t>Ice Core Lab</a:t>
            </a:r>
            <a:endParaRPr lang="en-US" dirty="0"/>
          </a:p>
        </p:txBody>
      </p:sp>
      <p:pic>
        <p:nvPicPr>
          <p:cNvPr id="4098" name="Picture 2" descr="http://international.usgs.gov/ipy/images/ppacket/mekuria.ice.core.jpg"/>
          <p:cNvPicPr>
            <a:picLocks noChangeAspect="1" noChangeArrowheads="1"/>
          </p:cNvPicPr>
          <p:nvPr/>
        </p:nvPicPr>
        <p:blipFill>
          <a:blip r:embed="rId2" cstate="print"/>
          <a:srcRect/>
          <a:stretch>
            <a:fillRect/>
          </a:stretch>
        </p:blipFill>
        <p:spPr bwMode="auto">
          <a:xfrm>
            <a:off x="457200" y="381000"/>
            <a:ext cx="4699765" cy="3526221"/>
          </a:xfrm>
          <a:prstGeom prst="rect">
            <a:avLst/>
          </a:prstGeom>
          <a:noFill/>
        </p:spPr>
      </p:pic>
      <p:sp>
        <p:nvSpPr>
          <p:cNvPr id="5" name="TextBox 4"/>
          <p:cNvSpPr txBox="1"/>
          <p:nvPr/>
        </p:nvSpPr>
        <p:spPr>
          <a:xfrm>
            <a:off x="1181099" y="5791200"/>
            <a:ext cx="2286000" cy="707886"/>
          </a:xfrm>
          <a:prstGeom prst="rect">
            <a:avLst/>
          </a:prstGeom>
          <a:noFill/>
        </p:spPr>
        <p:txBody>
          <a:bodyPr wrap="square" rtlCol="0">
            <a:spAutoFit/>
          </a:bodyPr>
          <a:lstStyle/>
          <a:p>
            <a:pPr algn="ctr"/>
            <a:r>
              <a:rPr lang="en-US" sz="4000" dirty="0" smtClean="0">
                <a:solidFill>
                  <a:schemeClr val="accent1">
                    <a:lumMod val="60000"/>
                    <a:lumOff val="40000"/>
                  </a:schemeClr>
                </a:solidFill>
              </a:rPr>
              <a:t>Denver!</a:t>
            </a:r>
            <a:endParaRPr lang="en-US" sz="4000" dirty="0">
              <a:solidFill>
                <a:schemeClr val="accent1">
                  <a:lumMod val="60000"/>
                  <a:lumOff val="40000"/>
                </a:schemeClr>
              </a:solidFill>
            </a:endParaRPr>
          </a:p>
        </p:txBody>
      </p:sp>
      <p:pic>
        <p:nvPicPr>
          <p:cNvPr id="17410" name="Picture 2" descr="http://www.cejournal.net/wp-content/uploads/2009/11/ice-man.jpg"/>
          <p:cNvPicPr>
            <a:picLocks noChangeAspect="1" noChangeArrowheads="1"/>
          </p:cNvPicPr>
          <p:nvPr/>
        </p:nvPicPr>
        <p:blipFill>
          <a:blip r:embed="rId3" cstate="print"/>
          <a:srcRect/>
          <a:stretch>
            <a:fillRect/>
          </a:stretch>
        </p:blipFill>
        <p:spPr bwMode="auto">
          <a:xfrm>
            <a:off x="5334000" y="1676400"/>
            <a:ext cx="3276600" cy="4922701"/>
          </a:xfrm>
          <a:prstGeom prst="rect">
            <a:avLst/>
          </a:prstGeom>
          <a:noFill/>
        </p:spPr>
      </p:pic>
      <p:sp>
        <p:nvSpPr>
          <p:cNvPr id="6" name="TextBox 5"/>
          <p:cNvSpPr txBox="1"/>
          <p:nvPr/>
        </p:nvSpPr>
        <p:spPr>
          <a:xfrm>
            <a:off x="685799" y="3975318"/>
            <a:ext cx="3276601" cy="1815882"/>
          </a:xfrm>
          <a:prstGeom prst="rect">
            <a:avLst/>
          </a:prstGeom>
          <a:noFill/>
        </p:spPr>
        <p:txBody>
          <a:bodyPr wrap="square" rtlCol="0">
            <a:spAutoFit/>
          </a:bodyPr>
          <a:lstStyle/>
          <a:p>
            <a:pPr algn="ctr"/>
            <a:r>
              <a:rPr lang="en-US" sz="2800" dirty="0" smtClean="0"/>
              <a:t>Does anyone know where the National Ice Core Lab is located???</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box(in)">
                                      <p:cBhvr>
                                        <p:cTn id="7" dur="5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7410"/>
                                        </p:tgtEl>
                                        <p:attrNameLst>
                                          <p:attrName>style.visibility</p:attrName>
                                        </p:attrNameLst>
                                      </p:cBhvr>
                                      <p:to>
                                        <p:strVal val="visible"/>
                                      </p:to>
                                    </p:set>
                                    <p:animEffect transition="in" filter="box(in)">
                                      <p:cBhvr>
                                        <p:cTn id="17" dur="500"/>
                                        <p:tgtEl>
                                          <p:spTgt spid="17410"/>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ox(in)">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From field to lab</a:t>
            </a:r>
            <a:endParaRPr lang="en-US" dirty="0"/>
          </a:p>
        </p:txBody>
      </p:sp>
      <p:sp>
        <p:nvSpPr>
          <p:cNvPr id="3" name="Content Placeholder 2"/>
          <p:cNvSpPr>
            <a:spLocks noGrp="1"/>
          </p:cNvSpPr>
          <p:nvPr>
            <p:ph sz="half" idx="1"/>
          </p:nvPr>
        </p:nvSpPr>
        <p:spPr>
          <a:xfrm>
            <a:off x="457200" y="5638800"/>
            <a:ext cx="8305800" cy="609600"/>
          </a:xfrm>
        </p:spPr>
        <p:txBody>
          <a:bodyPr>
            <a:normAutofit/>
          </a:bodyPr>
          <a:lstStyle/>
          <a:p>
            <a:pPr algn="ctr">
              <a:buNone/>
            </a:pPr>
            <a:r>
              <a:rPr lang="en-US" sz="2000" dirty="0" smtClean="0"/>
              <a:t>An ice core sample being removed from the drill tube</a:t>
            </a:r>
            <a:endParaRPr lang="en-US" sz="2000" dirty="0"/>
          </a:p>
        </p:txBody>
      </p:sp>
      <p:pic>
        <p:nvPicPr>
          <p:cNvPr id="5126" name="Picture 6" descr="Ice core removal from drill tube"/>
          <p:cNvPicPr>
            <a:picLocks noChangeAspect="1" noChangeArrowheads="1"/>
          </p:cNvPicPr>
          <p:nvPr/>
        </p:nvPicPr>
        <p:blipFill>
          <a:blip r:embed="rId2" cstate="print"/>
          <a:srcRect/>
          <a:stretch>
            <a:fillRect/>
          </a:stretch>
        </p:blipFill>
        <p:spPr bwMode="auto">
          <a:xfrm>
            <a:off x="1143000" y="1752600"/>
            <a:ext cx="6858000" cy="381000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From field to lab</a:t>
            </a:r>
            <a:endParaRPr lang="en-US" dirty="0"/>
          </a:p>
        </p:txBody>
      </p:sp>
      <p:sp>
        <p:nvSpPr>
          <p:cNvPr id="4" name="Content Placeholder 3"/>
          <p:cNvSpPr>
            <a:spLocks noGrp="1"/>
          </p:cNvSpPr>
          <p:nvPr>
            <p:ph sz="half" idx="2"/>
          </p:nvPr>
        </p:nvSpPr>
        <p:spPr>
          <a:xfrm>
            <a:off x="228600" y="5105400"/>
            <a:ext cx="8458200" cy="1676400"/>
          </a:xfrm>
        </p:spPr>
        <p:txBody>
          <a:bodyPr>
            <a:normAutofit fontScale="62500" lnSpcReduction="20000"/>
          </a:bodyPr>
          <a:lstStyle/>
          <a:p>
            <a:r>
              <a:rPr lang="en-US" dirty="0" smtClean="0"/>
              <a:t>Scientists extrude an ice core from the barrel of a drill tube, taking care not to break the brittle ice</a:t>
            </a:r>
          </a:p>
          <a:p>
            <a:endParaRPr lang="en-US" dirty="0" smtClean="0"/>
          </a:p>
          <a:p>
            <a:r>
              <a:rPr lang="en-US" dirty="0" smtClean="0"/>
              <a:t>The ice core is cleaned before sawing the ice into 2 meter sections</a:t>
            </a:r>
            <a:br>
              <a:rPr lang="en-US" dirty="0" smtClean="0"/>
            </a:br>
            <a:endParaRPr lang="en-US" dirty="0" smtClean="0"/>
          </a:p>
          <a:p>
            <a:r>
              <a:rPr lang="en-US" dirty="0" smtClean="0"/>
              <a:t>The cloudy layers visible in this 6 meter core section were formed when dust fell onto the ice sheet and was entrained in the ice</a:t>
            </a:r>
            <a:endParaRPr lang="en-US" dirty="0"/>
          </a:p>
        </p:txBody>
      </p:sp>
      <p:pic>
        <p:nvPicPr>
          <p:cNvPr id="31746" name="Picture 2" descr="Scientists preserve an ice core"/>
          <p:cNvPicPr>
            <a:picLocks noChangeAspect="1" noChangeArrowheads="1"/>
          </p:cNvPicPr>
          <p:nvPr/>
        </p:nvPicPr>
        <p:blipFill>
          <a:blip r:embed="rId2" cstate="print"/>
          <a:srcRect/>
          <a:stretch>
            <a:fillRect/>
          </a:stretch>
        </p:blipFill>
        <p:spPr bwMode="auto">
          <a:xfrm>
            <a:off x="990600" y="1295400"/>
            <a:ext cx="6858000" cy="3810000"/>
          </a:xfrm>
          <a:prstGeom prst="rect">
            <a:avLst/>
          </a:prstGeom>
          <a:noFill/>
        </p:spPr>
      </p:pic>
      <p:pic>
        <p:nvPicPr>
          <p:cNvPr id="31748" name="Picture 4" descr="Photo of a person pushing an ice core out of a drill"/>
          <p:cNvPicPr>
            <a:picLocks noChangeAspect="1" noChangeArrowheads="1"/>
          </p:cNvPicPr>
          <p:nvPr/>
        </p:nvPicPr>
        <p:blipFill>
          <a:blip r:embed="rId3" cstate="print"/>
          <a:srcRect/>
          <a:stretch>
            <a:fillRect/>
          </a:stretch>
        </p:blipFill>
        <p:spPr bwMode="auto">
          <a:xfrm>
            <a:off x="2133600" y="1447800"/>
            <a:ext cx="4762500" cy="35718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1746"/>
                                        </p:tgtEl>
                                        <p:attrNameLst>
                                          <p:attrName>style.visibility</p:attrName>
                                        </p:attrNameLst>
                                      </p:cBhvr>
                                      <p:to>
                                        <p:strVal val="visible"/>
                                      </p:to>
                                    </p:set>
                                    <p:animEffect transition="in" filter="box(in)">
                                      <p:cBhvr>
                                        <p:cTn id="7" dur="500"/>
                                        <p:tgtEl>
                                          <p:spTgt spid="3174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ox(in)">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ox(in)">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ox(in)">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xit" presetSubtype="16" fill="hold" nodeType="clickEffect">
                                  <p:stCondLst>
                                    <p:cond delay="0"/>
                                  </p:stCondLst>
                                  <p:childTnLst>
                                    <p:animEffect transition="out" filter="box(in)">
                                      <p:cBhvr>
                                        <p:cTn id="26" dur="500"/>
                                        <p:tgtEl>
                                          <p:spTgt spid="31746"/>
                                        </p:tgtEl>
                                      </p:cBhvr>
                                    </p:animEffect>
                                    <p:set>
                                      <p:cBhvr>
                                        <p:cTn id="27" dur="1" fill="hold">
                                          <p:stCondLst>
                                            <p:cond delay="499"/>
                                          </p:stCondLst>
                                        </p:cTn>
                                        <p:tgtEl>
                                          <p:spTgt spid="31746"/>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31748"/>
                                        </p:tgtEl>
                                        <p:attrNameLst>
                                          <p:attrName>style.visibility</p:attrName>
                                        </p:attrNameLst>
                                      </p:cBhvr>
                                      <p:to>
                                        <p:strVal val="visible"/>
                                      </p:to>
                                    </p:set>
                                    <p:animEffect transition="in" filter="box(in)">
                                      <p:cBhvr>
                                        <p:cTn id="32" dur="500"/>
                                        <p:tgtEl>
                                          <p:spTgt spid="317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 do isotopes have </a:t>
            </a:r>
            <a:br>
              <a:rPr lang="en-US" dirty="0" smtClean="0"/>
            </a:br>
            <a:r>
              <a:rPr lang="en-US" dirty="0" smtClean="0"/>
              <a:t>to do with ice cores?</a:t>
            </a:r>
            <a:endParaRPr lang="en-US" dirty="0"/>
          </a:p>
        </p:txBody>
      </p:sp>
      <p:sp>
        <p:nvSpPr>
          <p:cNvPr id="5" name="Text Placeholder 4"/>
          <p:cNvSpPr>
            <a:spLocks noGrp="1"/>
          </p:cNvSpPr>
          <p:nvPr>
            <p:ph type="body" idx="1"/>
          </p:nvPr>
        </p:nvSpPr>
        <p:spPr/>
        <p:txBody>
          <a:bodyPr/>
          <a:lstStyle/>
          <a:p>
            <a:r>
              <a:rPr lang="en-US" dirty="0" smtClean="0"/>
              <a:t>Ice core basics</a:t>
            </a:r>
          </a:p>
          <a:p>
            <a:r>
              <a:rPr lang="en-US" dirty="0" smtClean="0"/>
              <a:t>Oxygen-18 cycle</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Ice Cores</a:t>
            </a:r>
            <a:endParaRPr lang="en-US" dirty="0"/>
          </a:p>
        </p:txBody>
      </p:sp>
      <p:sp>
        <p:nvSpPr>
          <p:cNvPr id="3" name="Content Placeholder 2"/>
          <p:cNvSpPr>
            <a:spLocks noGrp="1"/>
          </p:cNvSpPr>
          <p:nvPr>
            <p:ph sz="half" idx="1"/>
          </p:nvPr>
        </p:nvSpPr>
        <p:spPr>
          <a:xfrm>
            <a:off x="457200" y="5181600"/>
            <a:ext cx="7848600" cy="1524000"/>
          </a:xfrm>
        </p:spPr>
        <p:txBody>
          <a:bodyPr>
            <a:normAutofit fontScale="85000" lnSpcReduction="20000"/>
          </a:bodyPr>
          <a:lstStyle/>
          <a:p>
            <a:r>
              <a:rPr lang="en-US" dirty="0" smtClean="0"/>
              <a:t>Scientists examine an ice core sample</a:t>
            </a:r>
          </a:p>
          <a:p>
            <a:pPr lvl="1"/>
            <a:r>
              <a:rPr lang="en-US" dirty="0" smtClean="0"/>
              <a:t>Inset shows layering</a:t>
            </a:r>
            <a:br>
              <a:rPr lang="en-US" dirty="0" smtClean="0"/>
            </a:br>
            <a:endParaRPr lang="en-US" dirty="0" smtClean="0"/>
          </a:p>
          <a:p>
            <a:r>
              <a:rPr lang="en-US" dirty="0" smtClean="0"/>
              <a:t>Close-up view of layers within a different sample</a:t>
            </a:r>
          </a:p>
          <a:p>
            <a:pPr lvl="1"/>
            <a:r>
              <a:rPr lang="en-US" dirty="0" smtClean="0"/>
              <a:t>Arrows indicate lighter summer layers</a:t>
            </a:r>
            <a:endParaRPr lang="en-US" dirty="0"/>
          </a:p>
        </p:txBody>
      </p:sp>
      <p:pic>
        <p:nvPicPr>
          <p:cNvPr id="5122" name="Picture 2" descr="Scientists examine an ice core"/>
          <p:cNvPicPr>
            <a:picLocks noChangeAspect="1" noChangeArrowheads="1"/>
          </p:cNvPicPr>
          <p:nvPr/>
        </p:nvPicPr>
        <p:blipFill>
          <a:blip r:embed="rId2" cstate="print"/>
          <a:srcRect/>
          <a:stretch>
            <a:fillRect/>
          </a:stretch>
        </p:blipFill>
        <p:spPr bwMode="auto">
          <a:xfrm>
            <a:off x="533399" y="457200"/>
            <a:ext cx="4631055" cy="4191000"/>
          </a:xfrm>
          <a:prstGeom prst="rect">
            <a:avLst/>
          </a:prstGeom>
          <a:noFill/>
        </p:spPr>
      </p:pic>
      <p:pic>
        <p:nvPicPr>
          <p:cNvPr id="5124" name="Picture 4" descr="Layers in an ice core sample"/>
          <p:cNvPicPr>
            <a:picLocks noChangeAspect="1" noChangeArrowheads="1"/>
          </p:cNvPicPr>
          <p:nvPr/>
        </p:nvPicPr>
        <p:blipFill>
          <a:blip r:embed="rId3" cstate="print"/>
          <a:srcRect/>
          <a:stretch>
            <a:fillRect/>
          </a:stretch>
        </p:blipFill>
        <p:spPr bwMode="auto">
          <a:xfrm>
            <a:off x="5257800" y="1371600"/>
            <a:ext cx="1828800" cy="3810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box(in)">
                                      <p:cBhvr>
                                        <p:cTn id="7" dur="5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ox(in)">
                                      <p:cBhvr>
                                        <p:cTn id="12" dur="500"/>
                                        <p:tgtEl>
                                          <p:spTgt spid="3">
                                            <p:txEl>
                                              <p:pRg st="0" end="0"/>
                                            </p:txEl>
                                          </p:spTgt>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ox(in)">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nodeType="clickEffect">
                                  <p:stCondLst>
                                    <p:cond delay="0"/>
                                  </p:stCondLst>
                                  <p:childTnLst>
                                    <p:set>
                                      <p:cBhvr>
                                        <p:cTn id="19" dur="1" fill="hold">
                                          <p:stCondLst>
                                            <p:cond delay="0"/>
                                          </p:stCondLst>
                                        </p:cTn>
                                        <p:tgtEl>
                                          <p:spTgt spid="5124"/>
                                        </p:tgtEl>
                                        <p:attrNameLst>
                                          <p:attrName>style.visibility</p:attrName>
                                        </p:attrNameLst>
                                      </p:cBhvr>
                                      <p:to>
                                        <p:strVal val="visible"/>
                                      </p:to>
                                    </p:set>
                                    <p:animEffect transition="in" filter="box(in)">
                                      <p:cBhvr>
                                        <p:cTn id="20" dur="500"/>
                                        <p:tgtEl>
                                          <p:spTgt spid="5124"/>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box(in)">
                                      <p:cBhvr>
                                        <p:cTn id="25" dur="500"/>
                                        <p:tgtEl>
                                          <p:spTgt spid="3">
                                            <p:txEl>
                                              <p:pRg st="2" end="2"/>
                                            </p:txEl>
                                          </p:spTgt>
                                        </p:tgtEl>
                                      </p:cBhvr>
                                    </p:animEffect>
                                  </p:childTnLst>
                                </p:cTn>
                              </p:par>
                              <p:par>
                                <p:cTn id="26" presetID="4" presetClass="entr" presetSubtype="16" fill="hold" grpId="0" nodeType="with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box(in)">
                                      <p:cBhvr>
                                        <p:cTn id="2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Ice Core Basics</a:t>
            </a:r>
            <a:endParaRPr lang="en-US" dirty="0"/>
          </a:p>
        </p:txBody>
      </p:sp>
      <p:sp>
        <p:nvSpPr>
          <p:cNvPr id="3" name="Content Placeholder 2"/>
          <p:cNvSpPr>
            <a:spLocks noGrp="1"/>
          </p:cNvSpPr>
          <p:nvPr>
            <p:ph idx="1"/>
          </p:nvPr>
        </p:nvSpPr>
        <p:spPr>
          <a:xfrm>
            <a:off x="457200" y="1447800"/>
            <a:ext cx="8229600" cy="3382963"/>
          </a:xfrm>
        </p:spPr>
        <p:txBody>
          <a:bodyPr>
            <a:normAutofit fontScale="92500"/>
          </a:bodyPr>
          <a:lstStyle/>
          <a:p>
            <a:r>
              <a:rPr lang="en-US" dirty="0" smtClean="0"/>
              <a:t>Records of accumulation can be obtained from the thickness of annual ice layers</a:t>
            </a:r>
            <a:br>
              <a:rPr lang="en-US" dirty="0" smtClean="0"/>
            </a:br>
            <a:endParaRPr lang="en-US" dirty="0" smtClean="0"/>
          </a:p>
          <a:p>
            <a:r>
              <a:rPr lang="en-US" dirty="0" smtClean="0"/>
              <a:t>Impurities in the ice give information about atmospheric circulation and land surface</a:t>
            </a:r>
          </a:p>
          <a:p>
            <a:pPr lvl="1"/>
            <a:r>
              <a:rPr lang="en-US" dirty="0" smtClean="0"/>
              <a:t>Known volcanic events help constrain absolute time of ice core data</a:t>
            </a:r>
            <a:endParaRPr lang="en-US" dirty="0"/>
          </a:p>
        </p:txBody>
      </p:sp>
      <p:grpSp>
        <p:nvGrpSpPr>
          <p:cNvPr id="6" name="Group 5"/>
          <p:cNvGrpSpPr/>
          <p:nvPr/>
        </p:nvGrpSpPr>
        <p:grpSpPr>
          <a:xfrm>
            <a:off x="381000" y="4419600"/>
            <a:ext cx="8382000" cy="2308324"/>
            <a:chOff x="228600" y="4254282"/>
            <a:chExt cx="8382000" cy="2308324"/>
          </a:xfrm>
        </p:grpSpPr>
        <p:pic>
          <p:nvPicPr>
            <p:cNvPr id="50178" name="Picture 2" descr="volcanic ash layer"/>
            <p:cNvPicPr>
              <a:picLocks noChangeAspect="1" noChangeArrowheads="1"/>
            </p:cNvPicPr>
            <p:nvPr/>
          </p:nvPicPr>
          <p:blipFill>
            <a:blip r:embed="rId2" cstate="print"/>
            <a:srcRect/>
            <a:stretch>
              <a:fillRect/>
            </a:stretch>
          </p:blipFill>
          <p:spPr bwMode="auto">
            <a:xfrm>
              <a:off x="228600" y="4876800"/>
              <a:ext cx="5105400" cy="1257301"/>
            </a:xfrm>
            <a:prstGeom prst="rect">
              <a:avLst/>
            </a:prstGeom>
            <a:noFill/>
          </p:spPr>
        </p:pic>
        <p:sp>
          <p:nvSpPr>
            <p:cNvPr id="5" name="TextBox 4"/>
            <p:cNvSpPr txBox="1"/>
            <p:nvPr/>
          </p:nvSpPr>
          <p:spPr>
            <a:xfrm>
              <a:off x="5410200" y="4254282"/>
              <a:ext cx="3200400" cy="2308324"/>
            </a:xfrm>
            <a:prstGeom prst="rect">
              <a:avLst/>
            </a:prstGeom>
            <a:noFill/>
          </p:spPr>
          <p:txBody>
            <a:bodyPr wrap="square" rtlCol="0">
              <a:spAutoFit/>
            </a:bodyPr>
            <a:lstStyle/>
            <a:p>
              <a:pPr algn="ctr"/>
              <a:r>
                <a:rPr lang="en-US" sz="1600" i="1" dirty="0" smtClean="0"/>
                <a:t>One of the most distinct ash layers in the Greenland ice cores is seen to the right of this 55 cm long piece of an ice core.</a:t>
              </a:r>
            </a:p>
            <a:p>
              <a:pPr algn="ctr"/>
              <a:endParaRPr lang="en-US" sz="1600" i="1" dirty="0" smtClean="0"/>
            </a:p>
            <a:p>
              <a:pPr algn="ctr"/>
              <a:r>
                <a:rPr lang="en-US" sz="1600" i="1" dirty="0" smtClean="0"/>
                <a:t>It is a 55,500 year old ash layer, which is believed to originate from an enormous eruption in Iceland</a:t>
              </a:r>
              <a:r>
                <a:rPr lang="en-US" sz="1100" i="1" dirty="0" smtClean="0"/>
                <a:t>. </a:t>
              </a:r>
              <a:endParaRPr lang="en-US" sz="1100" i="1"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ox(in)">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8"/>
            <a:ext cx="8229600" cy="1194582"/>
          </a:xfrm>
        </p:spPr>
        <p:txBody>
          <a:bodyPr/>
          <a:lstStyle/>
          <a:p>
            <a:r>
              <a:rPr lang="en-US" dirty="0" smtClean="0"/>
              <a:t>Volcanic Ash Layer</a:t>
            </a:r>
            <a:endParaRPr lang="en-US" dirty="0"/>
          </a:p>
        </p:txBody>
      </p:sp>
      <p:pic>
        <p:nvPicPr>
          <p:cNvPr id="51202" name="Picture 2" descr="http://farm6.staticflickr.com/5172/5595529294_ebf20f4956_b.jpg"/>
          <p:cNvPicPr>
            <a:picLocks noChangeAspect="1" noChangeArrowheads="1"/>
          </p:cNvPicPr>
          <p:nvPr/>
        </p:nvPicPr>
        <p:blipFill>
          <a:blip r:embed="rId2" cstate="print"/>
          <a:srcRect/>
          <a:stretch>
            <a:fillRect/>
          </a:stretch>
        </p:blipFill>
        <p:spPr bwMode="auto">
          <a:xfrm>
            <a:off x="1600200" y="1752600"/>
            <a:ext cx="5791200" cy="4343400"/>
          </a:xfrm>
          <a:prstGeom prst="rect">
            <a:avLst/>
          </a:prstGeom>
          <a:noFill/>
        </p:spPr>
      </p:pic>
      <p:sp>
        <p:nvSpPr>
          <p:cNvPr id="4" name="TextBox 3"/>
          <p:cNvSpPr txBox="1"/>
          <p:nvPr/>
        </p:nvSpPr>
        <p:spPr>
          <a:xfrm>
            <a:off x="1371600" y="6096000"/>
            <a:ext cx="7620000" cy="369332"/>
          </a:xfrm>
          <a:prstGeom prst="rect">
            <a:avLst/>
          </a:prstGeom>
          <a:noFill/>
        </p:spPr>
        <p:txBody>
          <a:bodyPr wrap="square" rtlCol="0">
            <a:spAutoFit/>
          </a:bodyPr>
          <a:lstStyle/>
          <a:p>
            <a:r>
              <a:rPr lang="en-US" dirty="0" smtClean="0"/>
              <a:t>A one-meter long section of ice core with a dark ash layer.</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Ice Cores</a:t>
            </a:r>
            <a:endParaRPr lang="en-US" dirty="0"/>
          </a:p>
        </p:txBody>
      </p:sp>
      <p:sp>
        <p:nvSpPr>
          <p:cNvPr id="3" name="Content Placeholder 2"/>
          <p:cNvSpPr>
            <a:spLocks noGrp="1"/>
          </p:cNvSpPr>
          <p:nvPr>
            <p:ph idx="1"/>
          </p:nvPr>
        </p:nvSpPr>
        <p:spPr>
          <a:xfrm>
            <a:off x="457200" y="4876800"/>
            <a:ext cx="8229600" cy="1981200"/>
          </a:xfrm>
        </p:spPr>
        <p:txBody>
          <a:bodyPr>
            <a:normAutofit fontScale="55000" lnSpcReduction="20000"/>
          </a:bodyPr>
          <a:lstStyle/>
          <a:p>
            <a:r>
              <a:rPr lang="en-US" dirty="0" smtClean="0"/>
              <a:t>The gradually increasing weight of overlying layers compresses deeply buried snow into ice, but annual bands remain</a:t>
            </a:r>
          </a:p>
          <a:p>
            <a:r>
              <a:rPr lang="en-US" dirty="0" smtClean="0"/>
              <a:t>Relatively young and shallow snow becomes packed into coarse and granular crystals called firn (top: 53 meters deep)</a:t>
            </a:r>
          </a:p>
          <a:p>
            <a:r>
              <a:rPr lang="en-US" dirty="0" smtClean="0"/>
              <a:t>Older and deeper snow is compacted further (middle: 1,836 meters)</a:t>
            </a:r>
          </a:p>
          <a:p>
            <a:r>
              <a:rPr lang="en-US" dirty="0" smtClean="0"/>
              <a:t>At the bottom of a core (lower: 3,050 meters), rocks, sand, and silt discolor the ice</a:t>
            </a:r>
            <a:endParaRPr lang="en-US" dirty="0"/>
          </a:p>
        </p:txBody>
      </p:sp>
      <p:pic>
        <p:nvPicPr>
          <p:cNvPr id="35842" name="Picture 2" descr="Photographs of Greenland cores"/>
          <p:cNvPicPr>
            <a:picLocks noChangeAspect="1" noChangeArrowheads="1"/>
          </p:cNvPicPr>
          <p:nvPr/>
        </p:nvPicPr>
        <p:blipFill>
          <a:blip r:embed="rId2" cstate="print"/>
          <a:srcRect/>
          <a:stretch>
            <a:fillRect/>
          </a:stretch>
        </p:blipFill>
        <p:spPr bwMode="auto">
          <a:xfrm>
            <a:off x="228600" y="1447800"/>
            <a:ext cx="8686800" cy="335280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ox(i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Ice Cores</a:t>
            </a:r>
            <a:endParaRPr lang="en-US" dirty="0"/>
          </a:p>
        </p:txBody>
      </p:sp>
      <p:sp>
        <p:nvSpPr>
          <p:cNvPr id="3" name="Content Placeholder 2"/>
          <p:cNvSpPr>
            <a:spLocks noGrp="1"/>
          </p:cNvSpPr>
          <p:nvPr>
            <p:ph idx="1"/>
          </p:nvPr>
        </p:nvSpPr>
        <p:spPr>
          <a:xfrm>
            <a:off x="4495800" y="1646237"/>
            <a:ext cx="4191000" cy="4526280"/>
          </a:xfrm>
        </p:spPr>
        <p:txBody>
          <a:bodyPr>
            <a:normAutofit fontScale="77500" lnSpcReduction="20000"/>
          </a:bodyPr>
          <a:lstStyle/>
          <a:p>
            <a:r>
              <a:rPr lang="en-US" dirty="0" smtClean="0"/>
              <a:t>Air bubbles trapped in the ice cores provide a record of past atmospheric composition</a:t>
            </a:r>
            <a:br>
              <a:rPr lang="en-US" dirty="0" smtClean="0"/>
            </a:br>
            <a:endParaRPr lang="en-US" dirty="0" smtClean="0"/>
          </a:p>
          <a:p>
            <a:r>
              <a:rPr lang="en-US" dirty="0" smtClean="0"/>
              <a:t>Ice core records prove that current levels of carbon dioxide and methane, both important greenhouse gases, are higher than any previous level in the past 400,000 years</a:t>
            </a:r>
            <a:endParaRPr lang="en-US" dirty="0"/>
          </a:p>
        </p:txBody>
      </p:sp>
      <p:pic>
        <p:nvPicPr>
          <p:cNvPr id="34818" name="Picture 2" descr="Photograph of ancient air bubbles trapped in the glacial ice of a recovered core"/>
          <p:cNvPicPr>
            <a:picLocks noChangeAspect="1" noChangeArrowheads="1"/>
          </p:cNvPicPr>
          <p:nvPr/>
        </p:nvPicPr>
        <p:blipFill>
          <a:blip r:embed="rId2" cstate="print"/>
          <a:srcRect/>
          <a:stretch>
            <a:fillRect/>
          </a:stretch>
        </p:blipFill>
        <p:spPr bwMode="auto">
          <a:xfrm>
            <a:off x="381000" y="2057400"/>
            <a:ext cx="3962398" cy="297180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a:defRPr/>
            </a:pPr>
            <a:r>
              <a:rPr lang="en-US" dirty="0" smtClean="0"/>
              <a:t>What is an isotope?</a:t>
            </a:r>
            <a:endParaRPr lang="en-US" dirty="0"/>
          </a:p>
        </p:txBody>
      </p:sp>
      <p:sp>
        <p:nvSpPr>
          <p:cNvPr id="13315" name="Rectangle 3"/>
          <p:cNvSpPr>
            <a:spLocks noGrp="1" noChangeArrowheads="1"/>
          </p:cNvSpPr>
          <p:nvPr>
            <p:ph idx="1"/>
          </p:nvPr>
        </p:nvSpPr>
        <p:spPr>
          <a:xfrm>
            <a:off x="457200" y="1447800"/>
            <a:ext cx="8229600" cy="4683125"/>
          </a:xfrm>
        </p:spPr>
        <p:txBody>
          <a:bodyPr/>
          <a:lstStyle/>
          <a:p>
            <a:pPr>
              <a:defRPr/>
            </a:pPr>
            <a:r>
              <a:rPr lang="en-US" b="1" dirty="0" smtClean="0">
                <a:solidFill>
                  <a:srgbClr val="FFC000"/>
                </a:solidFill>
              </a:rPr>
              <a:t>Isotope</a:t>
            </a:r>
            <a:r>
              <a:rPr lang="en-US" dirty="0" smtClean="0">
                <a:solidFill>
                  <a:srgbClr val="FFC000"/>
                </a:solidFill>
              </a:rPr>
              <a:t>: </a:t>
            </a:r>
            <a:r>
              <a:rPr lang="en-US" dirty="0" smtClean="0"/>
              <a:t>Atoms </a:t>
            </a:r>
            <a:r>
              <a:rPr lang="en-US" dirty="0"/>
              <a:t>with the same number of protons but different numbers on neutrons</a:t>
            </a:r>
          </a:p>
          <a:p>
            <a:pPr>
              <a:defRPr/>
            </a:pPr>
            <a:endParaRPr lang="en-US" dirty="0"/>
          </a:p>
          <a:p>
            <a:pPr>
              <a:defRPr/>
            </a:pPr>
            <a:endParaRPr lang="en-US" dirty="0"/>
          </a:p>
        </p:txBody>
      </p:sp>
      <p:grpSp>
        <p:nvGrpSpPr>
          <p:cNvPr id="7" name="Group 6"/>
          <p:cNvGrpSpPr/>
          <p:nvPr/>
        </p:nvGrpSpPr>
        <p:grpSpPr>
          <a:xfrm>
            <a:off x="228600" y="3124200"/>
            <a:ext cx="8382000" cy="3429000"/>
            <a:chOff x="228600" y="3124200"/>
            <a:chExt cx="8382000" cy="3429000"/>
          </a:xfrm>
        </p:grpSpPr>
        <p:pic>
          <p:nvPicPr>
            <p:cNvPr id="6" name="Picture 5" descr="isotope_definition_LARGE"/>
            <p:cNvPicPr/>
            <p:nvPr/>
          </p:nvPicPr>
          <p:blipFill>
            <a:blip r:embed="rId2" cstate="print"/>
            <a:srcRect/>
            <a:stretch>
              <a:fillRect/>
            </a:stretch>
          </p:blipFill>
          <p:spPr bwMode="auto">
            <a:xfrm>
              <a:off x="2209800" y="3124200"/>
              <a:ext cx="6400800" cy="3429000"/>
            </a:xfrm>
            <a:prstGeom prst="rect">
              <a:avLst/>
            </a:prstGeom>
            <a:noFill/>
            <a:ln w="9525">
              <a:noFill/>
              <a:miter lim="800000"/>
              <a:headEnd/>
              <a:tailEnd/>
            </a:ln>
          </p:spPr>
        </p:pic>
        <p:sp>
          <p:nvSpPr>
            <p:cNvPr id="5" name="TextBox 4"/>
            <p:cNvSpPr txBox="1"/>
            <p:nvPr/>
          </p:nvSpPr>
          <p:spPr>
            <a:xfrm>
              <a:off x="228600" y="3962400"/>
              <a:ext cx="2057400" cy="1384995"/>
            </a:xfrm>
            <a:prstGeom prst="rect">
              <a:avLst/>
            </a:prstGeom>
            <a:noFill/>
          </p:spPr>
          <p:txBody>
            <a:bodyPr wrap="square" rtlCol="0">
              <a:spAutoFit/>
            </a:bodyPr>
            <a:lstStyle/>
            <a:p>
              <a:pPr algn="ctr"/>
              <a:r>
                <a:rPr lang="en-US" sz="2800" dirty="0" smtClean="0"/>
                <a:t>Example 1</a:t>
              </a:r>
              <a:br>
                <a:rPr lang="en-US" sz="2800" dirty="0" smtClean="0"/>
              </a:br>
              <a:r>
                <a:rPr lang="en-US" sz="2800" dirty="0" smtClean="0"/>
                <a:t/>
              </a:r>
              <a:br>
                <a:rPr lang="en-US" sz="2800" dirty="0" smtClean="0"/>
              </a:br>
              <a:r>
                <a:rPr lang="en-US" sz="2800" dirty="0" smtClean="0"/>
                <a:t>Hydrogen</a:t>
              </a:r>
              <a:endParaRPr lang="en-US" sz="280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box(in)">
                                      <p:cBhvr>
                                        <p:cTn id="7" dur="500"/>
                                        <p:tgtEl>
                                          <p:spTgt spid="133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ox(i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aseline="30000" dirty="0" smtClean="0"/>
              <a:t>18</a:t>
            </a:r>
            <a:r>
              <a:rPr lang="en-US" dirty="0" smtClean="0"/>
              <a:t>O Cycle</a:t>
            </a:r>
            <a:endParaRPr lang="en-US" dirty="0"/>
          </a:p>
        </p:txBody>
      </p:sp>
      <p:sp>
        <p:nvSpPr>
          <p:cNvPr id="5" name="Content Placeholder 4"/>
          <p:cNvSpPr>
            <a:spLocks noGrp="1"/>
          </p:cNvSpPr>
          <p:nvPr>
            <p:ph idx="1"/>
          </p:nvPr>
        </p:nvSpPr>
        <p:spPr>
          <a:xfrm>
            <a:off x="228600" y="1646236"/>
            <a:ext cx="3581400" cy="4983164"/>
          </a:xfrm>
        </p:spPr>
        <p:txBody>
          <a:bodyPr>
            <a:normAutofit fontScale="77500" lnSpcReduction="20000"/>
          </a:bodyPr>
          <a:lstStyle/>
          <a:p>
            <a:r>
              <a:rPr lang="en-US" dirty="0" smtClean="0"/>
              <a:t>Oxygen-18 is heavier than </a:t>
            </a:r>
            <a:br>
              <a:rPr lang="en-US" dirty="0" smtClean="0"/>
            </a:br>
            <a:r>
              <a:rPr lang="en-US" dirty="0" smtClean="0"/>
              <a:t>oxygen-16</a:t>
            </a:r>
            <a:br>
              <a:rPr lang="en-US" dirty="0" smtClean="0"/>
            </a:br>
            <a:endParaRPr lang="en-US" dirty="0" smtClean="0"/>
          </a:p>
          <a:p>
            <a:r>
              <a:rPr lang="en-US" dirty="0" smtClean="0"/>
              <a:t>When it is warm outside, water evaporates</a:t>
            </a:r>
            <a:br>
              <a:rPr lang="en-US" dirty="0" smtClean="0"/>
            </a:br>
            <a:endParaRPr lang="en-US" dirty="0" smtClean="0"/>
          </a:p>
          <a:p>
            <a:r>
              <a:rPr lang="en-US" dirty="0" smtClean="0"/>
              <a:t>Will more </a:t>
            </a:r>
            <a:r>
              <a:rPr lang="en-US" baseline="30000" dirty="0" smtClean="0"/>
              <a:t>18</a:t>
            </a:r>
            <a:r>
              <a:rPr lang="en-US" dirty="0" smtClean="0"/>
              <a:t>O or more </a:t>
            </a:r>
            <a:r>
              <a:rPr lang="en-US" baseline="30000" dirty="0" smtClean="0"/>
              <a:t>16</a:t>
            </a:r>
            <a:r>
              <a:rPr lang="en-US" dirty="0" smtClean="0"/>
              <a:t>O evaporate?</a:t>
            </a:r>
            <a:br>
              <a:rPr lang="en-US" dirty="0" smtClean="0"/>
            </a:br>
            <a:endParaRPr lang="en-US" dirty="0" smtClean="0"/>
          </a:p>
          <a:p>
            <a:r>
              <a:rPr lang="en-US" dirty="0" smtClean="0"/>
              <a:t>When it rains or snows, which isotope will be the first to precipitate out?</a:t>
            </a:r>
            <a:endParaRPr lang="en-US" dirty="0"/>
          </a:p>
        </p:txBody>
      </p:sp>
      <p:pic>
        <p:nvPicPr>
          <p:cNvPr id="48130" name="Picture 2"/>
          <p:cNvPicPr>
            <a:picLocks noChangeAspect="1" noChangeArrowheads="1"/>
          </p:cNvPicPr>
          <p:nvPr/>
        </p:nvPicPr>
        <p:blipFill>
          <a:blip r:embed="rId2" cstate="print"/>
          <a:srcRect/>
          <a:stretch>
            <a:fillRect/>
          </a:stretch>
        </p:blipFill>
        <p:spPr bwMode="auto">
          <a:xfrm>
            <a:off x="3886200" y="1521928"/>
            <a:ext cx="5181600" cy="525987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ox(i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ox(in)">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ox(in)">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ox(in)">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48130"/>
                                        </p:tgtEl>
                                        <p:attrNameLst>
                                          <p:attrName>style.visibility</p:attrName>
                                        </p:attrNameLst>
                                      </p:cBhvr>
                                      <p:to>
                                        <p:strVal val="visible"/>
                                      </p:to>
                                    </p:set>
                                    <p:animEffect transition="in" filter="box(in)">
                                      <p:cBhvr>
                                        <p:cTn id="27" dur="500"/>
                                        <p:tgtEl>
                                          <p:spTgt spid="48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aseline="30000" dirty="0" smtClean="0"/>
              <a:t>18</a:t>
            </a:r>
            <a:r>
              <a:rPr lang="en-US" dirty="0" smtClean="0"/>
              <a:t>O Cycle</a:t>
            </a:r>
            <a:endParaRPr lang="en-US" dirty="0"/>
          </a:p>
        </p:txBody>
      </p:sp>
      <p:pic>
        <p:nvPicPr>
          <p:cNvPr id="47106" name="Picture 2"/>
          <p:cNvPicPr>
            <a:picLocks noChangeAspect="1" noChangeArrowheads="1"/>
          </p:cNvPicPr>
          <p:nvPr/>
        </p:nvPicPr>
        <p:blipFill>
          <a:blip r:embed="rId2" cstate="print"/>
          <a:srcRect/>
          <a:stretch>
            <a:fillRect/>
          </a:stretch>
        </p:blipFill>
        <p:spPr bwMode="auto">
          <a:xfrm>
            <a:off x="379730" y="1600200"/>
            <a:ext cx="8535670" cy="5029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Oxygen-18 vs Temperature</a:t>
            </a:r>
            <a:endParaRPr lang="en-US" dirty="0"/>
          </a:p>
        </p:txBody>
      </p:sp>
      <p:pic>
        <p:nvPicPr>
          <p:cNvPr id="46083" name="Picture 3"/>
          <p:cNvPicPr>
            <a:picLocks noChangeAspect="1" noChangeArrowheads="1"/>
          </p:cNvPicPr>
          <p:nvPr/>
        </p:nvPicPr>
        <p:blipFill>
          <a:blip r:embed="rId2" cstate="print"/>
          <a:srcRect/>
          <a:stretch>
            <a:fillRect/>
          </a:stretch>
        </p:blipFill>
        <p:spPr bwMode="auto">
          <a:xfrm>
            <a:off x="457200" y="1524000"/>
            <a:ext cx="8382000" cy="503463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aseline="30000" dirty="0" smtClean="0"/>
              <a:t>18</a:t>
            </a:r>
            <a:r>
              <a:rPr lang="en-US" dirty="0" smtClean="0"/>
              <a:t>O Cycle</a:t>
            </a:r>
            <a:endParaRPr lang="en-US" dirty="0"/>
          </a:p>
        </p:txBody>
      </p:sp>
      <p:pic>
        <p:nvPicPr>
          <p:cNvPr id="52226" name="Picture 2" descr="http://www.noc.soton.ac.uk/gg/IPY/images/isotope_cycle.jpg"/>
          <p:cNvPicPr>
            <a:picLocks noChangeAspect="1" noChangeArrowheads="1"/>
          </p:cNvPicPr>
          <p:nvPr/>
        </p:nvPicPr>
        <p:blipFill>
          <a:blip r:embed="rId2" cstate="print"/>
          <a:srcRect/>
          <a:stretch>
            <a:fillRect/>
          </a:stretch>
        </p:blipFill>
        <p:spPr bwMode="auto">
          <a:xfrm>
            <a:off x="1752600" y="1676400"/>
            <a:ext cx="5867400" cy="4746075"/>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a:t>
            </a:r>
            <a:r>
              <a:rPr lang="en-US" baseline="30000" dirty="0" smtClean="0"/>
              <a:t>18</a:t>
            </a:r>
            <a:r>
              <a:rPr lang="en-US" dirty="0" smtClean="0"/>
              <a:t>O Cycle</a:t>
            </a:r>
            <a:endParaRPr lang="en-US" dirty="0"/>
          </a:p>
        </p:txBody>
      </p:sp>
      <p:sp>
        <p:nvSpPr>
          <p:cNvPr id="3" name="Content Placeholder 2"/>
          <p:cNvSpPr>
            <a:spLocks noGrp="1"/>
          </p:cNvSpPr>
          <p:nvPr>
            <p:ph idx="1"/>
          </p:nvPr>
        </p:nvSpPr>
        <p:spPr>
          <a:xfrm>
            <a:off x="457200" y="1646236"/>
            <a:ext cx="8229600" cy="4830763"/>
          </a:xfrm>
        </p:spPr>
        <p:txBody>
          <a:bodyPr>
            <a:normAutofit/>
          </a:bodyPr>
          <a:lstStyle/>
          <a:p>
            <a:r>
              <a:rPr lang="en-US" dirty="0" smtClean="0"/>
              <a:t>Ice cores contain records of temperature from oxygen isotopes (</a:t>
            </a:r>
            <a:r>
              <a:rPr lang="en-US" baseline="30000" dirty="0" smtClean="0"/>
              <a:t>18</a:t>
            </a:r>
            <a:r>
              <a:rPr lang="en-US" dirty="0" smtClean="0"/>
              <a:t>O)</a:t>
            </a:r>
          </a:p>
          <a:p>
            <a:pPr lvl="1"/>
            <a:r>
              <a:rPr lang="en-US" dirty="0" smtClean="0">
                <a:solidFill>
                  <a:schemeClr val="accent3">
                    <a:lumMod val="40000"/>
                    <a:lumOff val="60000"/>
                  </a:schemeClr>
                </a:solidFill>
              </a:rPr>
              <a:t>Higher </a:t>
            </a:r>
            <a:r>
              <a:rPr lang="en-US" baseline="30000" dirty="0" smtClean="0">
                <a:solidFill>
                  <a:schemeClr val="accent3">
                    <a:lumMod val="40000"/>
                    <a:lumOff val="60000"/>
                  </a:schemeClr>
                </a:solidFill>
              </a:rPr>
              <a:t>18</a:t>
            </a:r>
            <a:r>
              <a:rPr lang="en-US" dirty="0" smtClean="0">
                <a:solidFill>
                  <a:schemeClr val="accent3">
                    <a:lumMod val="40000"/>
                    <a:lumOff val="60000"/>
                  </a:schemeClr>
                </a:solidFill>
              </a:rPr>
              <a:t>O concentrations</a:t>
            </a:r>
            <a:r>
              <a:rPr lang="en-US" dirty="0" smtClean="0"/>
              <a:t>, the higher the temperature of condensation of the water vapor that led to the precipitation, and hence the </a:t>
            </a:r>
            <a:r>
              <a:rPr lang="en-US" dirty="0" smtClean="0">
                <a:solidFill>
                  <a:schemeClr val="accent3">
                    <a:lumMod val="40000"/>
                    <a:lumOff val="60000"/>
                  </a:schemeClr>
                </a:solidFill>
              </a:rPr>
              <a:t>warmer</a:t>
            </a:r>
            <a:r>
              <a:rPr lang="en-US" dirty="0" smtClean="0"/>
              <a:t> the conditions</a:t>
            </a:r>
          </a:p>
          <a:p>
            <a:pPr lvl="1"/>
            <a:r>
              <a:rPr lang="en-US" dirty="0" smtClean="0">
                <a:solidFill>
                  <a:schemeClr val="accent6">
                    <a:lumMod val="40000"/>
                    <a:lumOff val="60000"/>
                  </a:schemeClr>
                </a:solidFill>
              </a:rPr>
              <a:t>Colder</a:t>
            </a:r>
            <a:r>
              <a:rPr lang="en-US" dirty="0" smtClean="0"/>
              <a:t> times will show </a:t>
            </a:r>
            <a:r>
              <a:rPr lang="en-US" dirty="0" smtClean="0">
                <a:solidFill>
                  <a:schemeClr val="accent6">
                    <a:lumMod val="40000"/>
                    <a:lumOff val="60000"/>
                  </a:schemeClr>
                </a:solidFill>
              </a:rPr>
              <a:t>fewer </a:t>
            </a:r>
            <a:r>
              <a:rPr lang="en-US" baseline="30000" dirty="0" smtClean="0">
                <a:solidFill>
                  <a:schemeClr val="accent6">
                    <a:lumMod val="40000"/>
                    <a:lumOff val="60000"/>
                  </a:schemeClr>
                </a:solidFill>
              </a:rPr>
              <a:t>18</a:t>
            </a:r>
            <a:r>
              <a:rPr lang="en-US" dirty="0" smtClean="0">
                <a:solidFill>
                  <a:schemeClr val="accent6">
                    <a:lumMod val="40000"/>
                    <a:lumOff val="60000"/>
                  </a:schemeClr>
                </a:solidFill>
              </a:rPr>
              <a:t>O atoms</a:t>
            </a:r>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we know </a:t>
            </a:r>
            <a:br>
              <a:rPr lang="en-US" dirty="0" smtClean="0"/>
            </a:br>
            <a:r>
              <a:rPr lang="en-US" dirty="0" smtClean="0"/>
              <a:t>about climate from </a:t>
            </a:r>
            <a:br>
              <a:rPr lang="en-US" dirty="0" smtClean="0"/>
            </a:br>
            <a:r>
              <a:rPr lang="en-US" dirty="0" smtClean="0"/>
              <a:t>oxygen isotopes?</a:t>
            </a:r>
            <a:endParaRPr lang="en-US" dirty="0"/>
          </a:p>
        </p:txBody>
      </p:sp>
      <p:sp>
        <p:nvSpPr>
          <p:cNvPr id="3" name="Text Placeholder 2"/>
          <p:cNvSpPr>
            <a:spLocks noGrp="1"/>
          </p:cNvSpPr>
          <p:nvPr>
            <p:ph type="body" idx="1"/>
          </p:nvPr>
        </p:nvSpPr>
        <p:spPr/>
        <p:txBody>
          <a:bodyPr/>
          <a:lstStyle/>
          <a:p>
            <a:r>
              <a:rPr lang="en-US" dirty="0" smtClean="0"/>
              <a:t>Vostok record</a:t>
            </a:r>
          </a:p>
          <a:p>
            <a:r>
              <a:rPr lang="en-US" dirty="0" smtClean="0"/>
              <a:t>Paleoclimate reconstruction</a:t>
            </a:r>
          </a:p>
          <a:p>
            <a:r>
              <a:rPr lang="en-US" dirty="0" smtClean="0"/>
              <a:t>Summary</a:t>
            </a:r>
          </a:p>
          <a:p>
            <a:r>
              <a:rPr lang="en-US" dirty="0" smtClean="0"/>
              <a:t>Media</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Ice Core Record - Vostok</a:t>
            </a:r>
            <a:endParaRPr lang="en-US" dirty="0"/>
          </a:p>
        </p:txBody>
      </p:sp>
      <p:sp>
        <p:nvSpPr>
          <p:cNvPr id="3" name="Content Placeholder 2"/>
          <p:cNvSpPr>
            <a:spLocks noGrp="1"/>
          </p:cNvSpPr>
          <p:nvPr>
            <p:ph idx="1"/>
          </p:nvPr>
        </p:nvSpPr>
        <p:spPr>
          <a:xfrm>
            <a:off x="152400" y="1950720"/>
            <a:ext cx="4038600" cy="4526280"/>
          </a:xfrm>
        </p:spPr>
        <p:txBody>
          <a:bodyPr>
            <a:normAutofit/>
          </a:bodyPr>
          <a:lstStyle/>
          <a:p>
            <a:r>
              <a:rPr lang="en-US" dirty="0" smtClean="0"/>
              <a:t>The Vostok ice core provides the longest continuous record of Antarctic climatic history</a:t>
            </a:r>
          </a:p>
          <a:p>
            <a:pPr lvl="1"/>
            <a:r>
              <a:rPr lang="en-US" dirty="0" smtClean="0"/>
              <a:t>Over 400,000 years of climate history</a:t>
            </a:r>
            <a:endParaRPr lang="en-US" dirty="0"/>
          </a:p>
        </p:txBody>
      </p:sp>
      <p:pic>
        <p:nvPicPr>
          <p:cNvPr id="4100" name="Picture 4" descr="http://www.chemistryland.com/CHM107/GlobalWarming/iceCoreCO2deepest.jpg"/>
          <p:cNvPicPr>
            <a:picLocks noChangeAspect="1" noChangeArrowheads="1"/>
          </p:cNvPicPr>
          <p:nvPr/>
        </p:nvPicPr>
        <p:blipFill>
          <a:blip r:embed="rId2" cstate="print"/>
          <a:srcRect/>
          <a:stretch>
            <a:fillRect/>
          </a:stretch>
        </p:blipFill>
        <p:spPr bwMode="auto">
          <a:xfrm>
            <a:off x="4152900" y="1733550"/>
            <a:ext cx="4762500" cy="48958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ox(in)">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Oxygen-18 over Time</a:t>
            </a:r>
            <a:endParaRPr lang="en-US" dirty="0"/>
          </a:p>
        </p:txBody>
      </p:sp>
      <p:sp>
        <p:nvSpPr>
          <p:cNvPr id="6" name="TextBox 5"/>
          <p:cNvSpPr txBox="1"/>
          <p:nvPr/>
        </p:nvSpPr>
        <p:spPr>
          <a:xfrm>
            <a:off x="6096000" y="1524000"/>
            <a:ext cx="2971800" cy="4555093"/>
          </a:xfrm>
          <a:prstGeom prst="rect">
            <a:avLst/>
          </a:prstGeom>
          <a:noFill/>
        </p:spPr>
        <p:txBody>
          <a:bodyPr wrap="square" rtlCol="0">
            <a:spAutoFit/>
          </a:bodyPr>
          <a:lstStyle/>
          <a:p>
            <a:r>
              <a:rPr lang="en-US" sz="1600" i="1" dirty="0" smtClean="0"/>
              <a:t>Top panel shows the oxygen isotope record (δ</a:t>
            </a:r>
            <a:r>
              <a:rPr lang="en-US" sz="1600" i="1" baseline="30000" dirty="0" smtClean="0"/>
              <a:t>18</a:t>
            </a:r>
            <a:r>
              <a:rPr lang="en-US" sz="1600" i="1" dirty="0" smtClean="0"/>
              <a:t>O</a:t>
            </a:r>
            <a:r>
              <a:rPr lang="en-US" sz="1600" i="1" baseline="-25000" dirty="0" smtClean="0"/>
              <a:t>ice</a:t>
            </a:r>
            <a:r>
              <a:rPr lang="en-US" sz="1600" i="1" dirty="0" smtClean="0"/>
              <a:t>) from the Greenland Ice Sheet Project II (GISP II) ice core over the last 80,000 years (Stuiver &amp; Grootes 2000). Colder air temperatures are indicated by more negative δ</a:t>
            </a:r>
            <a:r>
              <a:rPr lang="en-US" sz="1600" i="1" baseline="30000" dirty="0" smtClean="0"/>
              <a:t>18</a:t>
            </a:r>
            <a:r>
              <a:rPr lang="en-US" sz="1600" i="1" dirty="0" smtClean="0"/>
              <a:t>O</a:t>
            </a:r>
            <a:r>
              <a:rPr lang="en-US" sz="1600" i="1" baseline="-25000" dirty="0" smtClean="0"/>
              <a:t>ice</a:t>
            </a:r>
            <a:r>
              <a:rPr lang="en-US" sz="1600" i="1" dirty="0" smtClean="0"/>
              <a:t> values. </a:t>
            </a:r>
          </a:p>
          <a:p>
            <a:endParaRPr lang="en-US" sz="1600" i="1" dirty="0" smtClean="0"/>
          </a:p>
          <a:p>
            <a:r>
              <a:rPr lang="en-US" sz="1600" i="1" dirty="0" smtClean="0"/>
              <a:t>Bottom panel shows changes in global sea level over the same time period (Waelbroeck et al. 2002), reflecting the waxing and waning of continental ice sheets during the last ice age. </a:t>
            </a:r>
          </a:p>
          <a:p>
            <a:endParaRPr lang="en-US" dirty="0"/>
          </a:p>
        </p:txBody>
      </p:sp>
      <p:grpSp>
        <p:nvGrpSpPr>
          <p:cNvPr id="8" name="Group 7"/>
          <p:cNvGrpSpPr/>
          <p:nvPr/>
        </p:nvGrpSpPr>
        <p:grpSpPr>
          <a:xfrm>
            <a:off x="76200" y="1563469"/>
            <a:ext cx="5962650" cy="5294531"/>
            <a:chOff x="0" y="1447800"/>
            <a:chExt cx="5962650" cy="5294531"/>
          </a:xfrm>
        </p:grpSpPr>
        <p:pic>
          <p:nvPicPr>
            <p:cNvPr id="8194" name="Picture 2" descr="http://www.nature.com/scitable/content/ne0000/ne0000/ne0000/ne0000/24290862/resized_1_2.jpg"/>
            <p:cNvPicPr>
              <a:picLocks noChangeAspect="1" noChangeArrowheads="1"/>
            </p:cNvPicPr>
            <p:nvPr/>
          </p:nvPicPr>
          <p:blipFill>
            <a:blip r:embed="rId2" cstate="print"/>
            <a:srcRect/>
            <a:stretch>
              <a:fillRect/>
            </a:stretch>
          </p:blipFill>
          <p:spPr bwMode="auto">
            <a:xfrm>
              <a:off x="0" y="1447800"/>
              <a:ext cx="5962650" cy="4648201"/>
            </a:xfrm>
            <a:prstGeom prst="rect">
              <a:avLst/>
            </a:prstGeom>
            <a:noFill/>
          </p:spPr>
        </p:pic>
        <p:sp>
          <p:nvSpPr>
            <p:cNvPr id="7" name="TextBox 6"/>
            <p:cNvSpPr txBox="1"/>
            <p:nvPr/>
          </p:nvSpPr>
          <p:spPr>
            <a:xfrm>
              <a:off x="531736" y="6096000"/>
              <a:ext cx="5030864" cy="646331"/>
            </a:xfrm>
            <a:prstGeom prst="rect">
              <a:avLst/>
            </a:prstGeom>
            <a:noFill/>
          </p:spPr>
          <p:txBody>
            <a:bodyPr wrap="none" rtlCol="0">
              <a:spAutoFit/>
            </a:bodyPr>
            <a:lstStyle/>
            <a:p>
              <a:pPr algn="ctr"/>
              <a:r>
                <a:rPr lang="en-US" dirty="0" smtClean="0"/>
                <a:t>Climate variability over the past 80,000 years</a:t>
              </a:r>
            </a:p>
            <a:p>
              <a:endParaRPr lang="en-US" dirty="0"/>
            </a:p>
          </p:txBody>
        </p:sp>
      </p:grpSp>
      <p:cxnSp>
        <p:nvCxnSpPr>
          <p:cNvPr id="10" name="Straight Connector 9"/>
          <p:cNvCxnSpPr/>
          <p:nvPr/>
        </p:nvCxnSpPr>
        <p:spPr>
          <a:xfrm>
            <a:off x="6172200" y="3877747"/>
            <a:ext cx="2743200" cy="8453"/>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Oxygen Isotope and </a:t>
            </a:r>
            <a:br>
              <a:rPr lang="en-US" dirty="0" smtClean="0"/>
            </a:br>
            <a:r>
              <a:rPr lang="en-US" dirty="0" smtClean="0"/>
              <a:t>Ice Core Summary</a:t>
            </a:r>
            <a:endParaRPr lang="en-US" dirty="0"/>
          </a:p>
        </p:txBody>
      </p:sp>
      <p:sp>
        <p:nvSpPr>
          <p:cNvPr id="3" name="Content Placeholder 2"/>
          <p:cNvSpPr>
            <a:spLocks noGrp="1"/>
          </p:cNvSpPr>
          <p:nvPr>
            <p:ph idx="1"/>
          </p:nvPr>
        </p:nvSpPr>
        <p:spPr>
          <a:xfrm>
            <a:off x="457200" y="1524000"/>
            <a:ext cx="8229600" cy="5211764"/>
          </a:xfrm>
        </p:spPr>
        <p:txBody>
          <a:bodyPr>
            <a:normAutofit fontScale="77500" lnSpcReduction="20000"/>
          </a:bodyPr>
          <a:lstStyle/>
          <a:p>
            <a:r>
              <a:rPr lang="en-US" dirty="0" smtClean="0"/>
              <a:t>When temperatures are warm, water evaporates into the atmosphere</a:t>
            </a:r>
          </a:p>
          <a:p>
            <a:pPr lvl="1"/>
            <a:r>
              <a:rPr lang="en-US" dirty="0" smtClean="0"/>
              <a:t>More </a:t>
            </a:r>
            <a:r>
              <a:rPr lang="en-US" baseline="30000" dirty="0" smtClean="0"/>
              <a:t>16</a:t>
            </a:r>
            <a:r>
              <a:rPr lang="en-US" dirty="0" smtClean="0"/>
              <a:t>O evaporates because it is lighter</a:t>
            </a:r>
            <a:br>
              <a:rPr lang="en-US" dirty="0" smtClean="0"/>
            </a:br>
            <a:endParaRPr lang="en-US" dirty="0" smtClean="0"/>
          </a:p>
          <a:p>
            <a:r>
              <a:rPr lang="en-US" dirty="0" smtClean="0"/>
              <a:t>Any </a:t>
            </a:r>
            <a:r>
              <a:rPr lang="en-US" baseline="30000" dirty="0" smtClean="0"/>
              <a:t>18</a:t>
            </a:r>
            <a:r>
              <a:rPr lang="en-US" dirty="0" smtClean="0"/>
              <a:t>O is precipitated out as air moves towards the poles</a:t>
            </a:r>
          </a:p>
          <a:p>
            <a:pPr lvl="1"/>
            <a:r>
              <a:rPr lang="en-US" dirty="0" smtClean="0"/>
              <a:t>Heavier isotopes will fall out of clouds sooner than lighter isotopes</a:t>
            </a:r>
            <a:br>
              <a:rPr lang="en-US" dirty="0" smtClean="0"/>
            </a:br>
            <a:endParaRPr lang="en-US" dirty="0" smtClean="0"/>
          </a:p>
          <a:p>
            <a:r>
              <a:rPr lang="en-US" dirty="0" smtClean="0"/>
              <a:t>Glaciers and ice in polar regions will be rich in </a:t>
            </a:r>
            <a:r>
              <a:rPr lang="en-US" baseline="30000" dirty="0" smtClean="0"/>
              <a:t>16</a:t>
            </a:r>
            <a:r>
              <a:rPr lang="en-US" dirty="0" smtClean="0"/>
              <a:t>O and depleted in </a:t>
            </a:r>
            <a:r>
              <a:rPr lang="en-US" baseline="30000" dirty="0" smtClean="0"/>
              <a:t>18</a:t>
            </a:r>
            <a:r>
              <a:rPr lang="en-US" dirty="0" smtClean="0"/>
              <a:t>O </a:t>
            </a:r>
          </a:p>
          <a:p>
            <a:pPr lvl="1"/>
            <a:r>
              <a:rPr lang="en-US" dirty="0" smtClean="0"/>
              <a:t>About 5% less </a:t>
            </a:r>
            <a:r>
              <a:rPr lang="en-US" baseline="30000" dirty="0" smtClean="0"/>
              <a:t>18</a:t>
            </a:r>
            <a:r>
              <a:rPr lang="en-US" dirty="0" smtClean="0"/>
              <a:t>O </a:t>
            </a:r>
            <a:br>
              <a:rPr lang="en-US" dirty="0" smtClean="0"/>
            </a:br>
            <a:endParaRPr lang="en-US" dirty="0" smtClean="0"/>
          </a:p>
          <a:p>
            <a:r>
              <a:rPr lang="en-US" dirty="0" smtClean="0"/>
              <a:t>Comparing ratios of </a:t>
            </a:r>
            <a:r>
              <a:rPr lang="en-US" baseline="30000" dirty="0" smtClean="0"/>
              <a:t>16</a:t>
            </a:r>
            <a:r>
              <a:rPr lang="en-US" dirty="0" smtClean="0"/>
              <a:t>O to </a:t>
            </a:r>
            <a:r>
              <a:rPr lang="en-US" baseline="30000" dirty="0" smtClean="0"/>
              <a:t>18</a:t>
            </a:r>
            <a:r>
              <a:rPr lang="en-US" dirty="0" smtClean="0"/>
              <a:t>O allows scientists to determine warm versus cool periods of past climate</a:t>
            </a:r>
          </a:p>
          <a:p>
            <a:pPr lvl="1"/>
            <a:r>
              <a:rPr lang="en-US" dirty="0" smtClean="0"/>
              <a:t>A decrease of one part per million O</a:t>
            </a:r>
            <a:r>
              <a:rPr lang="en-US" baseline="30000" dirty="0" smtClean="0"/>
              <a:t>18</a:t>
            </a:r>
            <a:r>
              <a:rPr lang="en-US" dirty="0" smtClean="0"/>
              <a:t> in ice reflects a 1.5°C drop in air temperature at the time it originally evaporated from the oceans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ox(in)">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ox(in)">
                                      <p:cBhvr>
                                        <p:cTn id="15" dur="500"/>
                                        <p:tgtEl>
                                          <p:spTgt spid="3">
                                            <p:txEl>
                                              <p:pRg st="2" end="2"/>
                                            </p:txEl>
                                          </p:spTgt>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ox(in)">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box(in)">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box(in)">
                                      <p:cBhvr>
                                        <p:cTn id="28" dur="500"/>
                                        <p:tgtEl>
                                          <p:spTgt spid="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4" presetClass="entr" presetSubtype="16" fill="hold" grpId="0"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box(in)">
                                      <p:cBhvr>
                                        <p:cTn id="33" dur="500"/>
                                        <p:tgtEl>
                                          <p:spTgt spid="3">
                                            <p:txEl>
                                              <p:pRg st="6" end="6"/>
                                            </p:txEl>
                                          </p:spTgt>
                                        </p:tgtEl>
                                      </p:cBhvr>
                                    </p:animEffect>
                                  </p:childTnLst>
                                </p:cTn>
                              </p:par>
                              <p:par>
                                <p:cTn id="34" presetID="4" presetClass="entr" presetSubtype="16" fill="hold" grpId="0" nodeType="with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box(in)">
                                      <p:cBhvr>
                                        <p:cTn id="3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Media 2</a:t>
            </a:r>
            <a:endParaRPr lang="en-US" dirty="0"/>
          </a:p>
        </p:txBody>
      </p:sp>
      <p:sp>
        <p:nvSpPr>
          <p:cNvPr id="3" name="Content Placeholder 2"/>
          <p:cNvSpPr>
            <a:spLocks noGrp="1"/>
          </p:cNvSpPr>
          <p:nvPr>
            <p:ph idx="1"/>
          </p:nvPr>
        </p:nvSpPr>
        <p:spPr>
          <a:xfrm>
            <a:off x="457200" y="1371600"/>
            <a:ext cx="8229600" cy="1173163"/>
          </a:xfrm>
        </p:spPr>
        <p:txBody>
          <a:bodyPr/>
          <a:lstStyle/>
          <a:p>
            <a:r>
              <a:rPr lang="en-US" dirty="0" smtClean="0">
                <a:hlinkClick r:id="rId2"/>
              </a:rPr>
              <a:t>Ice Cores - Revealing the Secrets to Global Warming?</a:t>
            </a:r>
            <a:endParaRPr lang="en-US" dirty="0" smtClean="0"/>
          </a:p>
          <a:p>
            <a:endParaRPr lang="en-US" dirty="0"/>
          </a:p>
        </p:txBody>
      </p:sp>
      <p:grpSp>
        <p:nvGrpSpPr>
          <p:cNvPr id="7" name="Group 6"/>
          <p:cNvGrpSpPr/>
          <p:nvPr/>
        </p:nvGrpSpPr>
        <p:grpSpPr>
          <a:xfrm>
            <a:off x="381000" y="2514600"/>
            <a:ext cx="7848600" cy="4216074"/>
            <a:chOff x="381000" y="2667000"/>
            <a:chExt cx="7010400" cy="4063674"/>
          </a:xfrm>
        </p:grpSpPr>
        <p:pic>
          <p:nvPicPr>
            <p:cNvPr id="1026" name="Picture 2" descr="C:\Documents and Settings\fa-marschke\Desktop\NCAR\Pictures, Misc\2012-07-27\064.JPG"/>
            <p:cNvPicPr>
              <a:picLocks noChangeAspect="1" noChangeArrowheads="1"/>
            </p:cNvPicPr>
            <p:nvPr/>
          </p:nvPicPr>
          <p:blipFill>
            <a:blip r:embed="rId3" cstate="print"/>
            <a:srcRect/>
            <a:stretch>
              <a:fillRect/>
            </a:stretch>
          </p:blipFill>
          <p:spPr bwMode="auto">
            <a:xfrm>
              <a:off x="381000" y="2667000"/>
              <a:ext cx="3048000" cy="4063674"/>
            </a:xfrm>
            <a:prstGeom prst="rect">
              <a:avLst/>
            </a:prstGeom>
            <a:noFill/>
          </p:spPr>
        </p:pic>
        <p:sp>
          <p:nvSpPr>
            <p:cNvPr id="6" name="TextBox 5"/>
            <p:cNvSpPr txBox="1"/>
            <p:nvPr/>
          </p:nvSpPr>
          <p:spPr>
            <a:xfrm>
              <a:off x="3429000" y="6096000"/>
              <a:ext cx="3962400" cy="523220"/>
            </a:xfrm>
            <a:prstGeom prst="rect">
              <a:avLst/>
            </a:prstGeom>
            <a:noFill/>
          </p:spPr>
          <p:txBody>
            <a:bodyPr wrap="square" rtlCol="0">
              <a:spAutoFit/>
            </a:bodyPr>
            <a:lstStyle/>
            <a:p>
              <a:r>
                <a:rPr lang="en-US" sz="1400" dirty="0" smtClean="0"/>
                <a:t>Jim White explaining the latest and greatest in ice core analysis technology – RETI Tour 2012</a:t>
              </a:r>
              <a:endParaRPr lang="en-US" sz="1400" dirty="0"/>
            </a:p>
          </p:txBody>
        </p:sp>
      </p:grpSp>
      <p:grpSp>
        <p:nvGrpSpPr>
          <p:cNvPr id="9" name="Group 8"/>
          <p:cNvGrpSpPr/>
          <p:nvPr/>
        </p:nvGrpSpPr>
        <p:grpSpPr>
          <a:xfrm>
            <a:off x="4419600" y="2133600"/>
            <a:ext cx="4267200" cy="3581400"/>
            <a:chOff x="5105400" y="1981200"/>
            <a:chExt cx="3810000" cy="3050977"/>
          </a:xfrm>
        </p:grpSpPr>
        <p:pic>
          <p:nvPicPr>
            <p:cNvPr id="1027" name="Picture 3" descr="C:\Documents and Settings\fa-marschke\Desktop\NCAR\Pictures, Misc\2012-07-27\065.JPG"/>
            <p:cNvPicPr>
              <a:picLocks noChangeAspect="1" noChangeArrowheads="1"/>
            </p:cNvPicPr>
            <p:nvPr/>
          </p:nvPicPr>
          <p:blipFill>
            <a:blip r:embed="rId4" cstate="print"/>
            <a:srcRect/>
            <a:stretch>
              <a:fillRect/>
            </a:stretch>
          </p:blipFill>
          <p:spPr bwMode="auto">
            <a:xfrm>
              <a:off x="5155914" y="1981200"/>
              <a:ext cx="3657306" cy="2743200"/>
            </a:xfrm>
            <a:prstGeom prst="rect">
              <a:avLst/>
            </a:prstGeom>
            <a:noFill/>
          </p:spPr>
        </p:pic>
        <p:sp>
          <p:nvSpPr>
            <p:cNvPr id="8" name="TextBox 7"/>
            <p:cNvSpPr txBox="1"/>
            <p:nvPr/>
          </p:nvSpPr>
          <p:spPr>
            <a:xfrm>
              <a:off x="5105400" y="4724400"/>
              <a:ext cx="3810000" cy="307777"/>
            </a:xfrm>
            <a:prstGeom prst="rect">
              <a:avLst/>
            </a:prstGeom>
            <a:noFill/>
          </p:spPr>
          <p:txBody>
            <a:bodyPr wrap="square" rtlCol="0">
              <a:spAutoFit/>
            </a:bodyPr>
            <a:lstStyle/>
            <a:p>
              <a:pPr algn="ctr"/>
              <a:r>
                <a:rPr lang="en-US" sz="1400" dirty="0" smtClean="0"/>
                <a:t>Jim White’s INSTAAR Lab – RETI Tour 2012</a:t>
              </a:r>
              <a:endParaRPr lang="en-US" sz="140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ox(i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box(in)">
                                      <p:cBhvr>
                                        <p:cTn id="1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1-3</a:t>
            </a:r>
            <a:endParaRPr lang="en-US" dirty="0"/>
          </a:p>
        </p:txBody>
      </p:sp>
      <p:pic>
        <p:nvPicPr>
          <p:cNvPr id="3" name="Picture 6" descr="http://www.geog.ucsb.edu/~williams/hydrogen_isotope_masses.jpg"/>
          <p:cNvPicPr>
            <a:picLocks noChangeAspect="1" noChangeArrowheads="1"/>
          </p:cNvPicPr>
          <p:nvPr/>
        </p:nvPicPr>
        <p:blipFill>
          <a:blip r:embed="rId2" cstate="print"/>
          <a:srcRect/>
          <a:stretch>
            <a:fillRect/>
          </a:stretch>
        </p:blipFill>
        <p:spPr bwMode="auto">
          <a:xfrm>
            <a:off x="381000" y="1524000"/>
            <a:ext cx="3810000" cy="3363114"/>
          </a:xfrm>
          <a:prstGeom prst="rect">
            <a:avLst/>
          </a:prstGeom>
          <a:noFill/>
        </p:spPr>
      </p:pic>
      <p:pic>
        <p:nvPicPr>
          <p:cNvPr id="54274" name="Picture 2" descr="http://kaffee.50webs.com/Science/images/isotopes.of.H.He.Li.jpg"/>
          <p:cNvPicPr>
            <a:picLocks noChangeAspect="1" noChangeArrowheads="1"/>
          </p:cNvPicPr>
          <p:nvPr/>
        </p:nvPicPr>
        <p:blipFill>
          <a:blip r:embed="rId3" cstate="print"/>
          <a:srcRect/>
          <a:stretch>
            <a:fillRect/>
          </a:stretch>
        </p:blipFill>
        <p:spPr bwMode="auto">
          <a:xfrm>
            <a:off x="4419600" y="2209800"/>
            <a:ext cx="4196379" cy="395287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54274"/>
                                        </p:tgtEl>
                                        <p:attrNameLst>
                                          <p:attrName>style.visibility</p:attrName>
                                        </p:attrNameLst>
                                      </p:cBhvr>
                                      <p:to>
                                        <p:strVal val="visible"/>
                                      </p:to>
                                    </p:set>
                                    <p:animEffect transition="in" filter="box(in)">
                                      <p:cBhvr>
                                        <p:cTn id="12" dur="500"/>
                                        <p:tgtEl>
                                          <p:spTgt spid="542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a:t>
            </a:r>
            <a:endParaRPr lang="en-US" dirty="0"/>
          </a:p>
        </p:txBody>
      </p:sp>
      <p:sp>
        <p:nvSpPr>
          <p:cNvPr id="3" name="Content Placeholder 2"/>
          <p:cNvSpPr>
            <a:spLocks noGrp="1"/>
          </p:cNvSpPr>
          <p:nvPr>
            <p:ph idx="1"/>
          </p:nvPr>
        </p:nvSpPr>
        <p:spPr/>
        <p:txBody>
          <a:bodyPr>
            <a:normAutofit fontScale="47500" lnSpcReduction="20000"/>
          </a:bodyPr>
          <a:lstStyle/>
          <a:p>
            <a:r>
              <a:rPr lang="en-US" dirty="0" smtClean="0">
                <a:hlinkClick r:id="rId2"/>
              </a:rPr>
              <a:t>http://www.jinaweb.org/outreach/marble/Marble_Nuclei_Project_-_Teacher_Instructions.pdf</a:t>
            </a:r>
            <a:endParaRPr lang="en-US" dirty="0" smtClean="0"/>
          </a:p>
          <a:p>
            <a:r>
              <a:rPr lang="en-US" dirty="0" smtClean="0">
                <a:hlinkClick r:id="rId3"/>
              </a:rPr>
              <a:t>http://en.wikipedia.org/wiki/Radiocarbon_14_dating_of_the_Shroud_of_Turin</a:t>
            </a:r>
            <a:endParaRPr lang="en-US" dirty="0" smtClean="0"/>
          </a:p>
          <a:p>
            <a:r>
              <a:rPr lang="en-US" dirty="0" smtClean="0">
                <a:hlinkClick r:id="rId4"/>
              </a:rPr>
              <a:t>http://www.iceman.it/en/oetzi-the-iceman</a:t>
            </a:r>
            <a:endParaRPr lang="en-US" dirty="0" smtClean="0"/>
          </a:p>
          <a:p>
            <a:r>
              <a:rPr lang="en-US" dirty="0" smtClean="0">
                <a:hlinkClick r:id="rId5"/>
              </a:rPr>
              <a:t>http://en.wikipedia.org/wiki/Proxy_%28climate%29</a:t>
            </a:r>
            <a:endParaRPr lang="en-US" dirty="0" smtClean="0"/>
          </a:p>
          <a:p>
            <a:r>
              <a:rPr lang="en-US" dirty="0" smtClean="0">
                <a:hlinkClick r:id="rId6"/>
              </a:rPr>
              <a:t>http://earthobservatory.nasa.gov/Features/Paleoclimatology_IceCores/</a:t>
            </a:r>
            <a:endParaRPr lang="en-US" dirty="0" smtClean="0"/>
          </a:p>
          <a:p>
            <a:r>
              <a:rPr lang="en-US" dirty="0" smtClean="0">
                <a:hlinkClick r:id="rId7"/>
              </a:rPr>
              <a:t>http://www.colorado.edu/geography/class_homepages/geog_4271_f11/lectures/week_11.pdf</a:t>
            </a:r>
            <a:endParaRPr lang="en-US" dirty="0" smtClean="0"/>
          </a:p>
          <a:p>
            <a:r>
              <a:rPr lang="en-US" dirty="0" smtClean="0">
                <a:hlinkClick r:id="rId8"/>
              </a:rPr>
              <a:t>http://earthobservatory.nasa.gov/Features/Paleoclimatology_OxygenBalance/</a:t>
            </a:r>
            <a:endParaRPr lang="en-US" dirty="0" smtClean="0"/>
          </a:p>
          <a:p>
            <a:r>
              <a:rPr lang="en-US" dirty="0" smtClean="0">
                <a:hlinkClick r:id="rId9"/>
              </a:rPr>
              <a:t>http://www.globalchange.umich.edu/globalchange1/current/lectures/kling/paleoclimate/index.html</a:t>
            </a:r>
            <a:endParaRPr lang="en-US" dirty="0" smtClean="0"/>
          </a:p>
          <a:p>
            <a:r>
              <a:rPr lang="en-US" dirty="0" smtClean="0">
                <a:hlinkClick r:id="rId10"/>
              </a:rPr>
              <a:t>http://www.usatoday.com/weather/resources/coldscience/2004-08-30-ice-coreq-a_x.htm</a:t>
            </a:r>
            <a:endParaRPr lang="en-US" dirty="0" smtClean="0"/>
          </a:p>
          <a:p>
            <a:r>
              <a:rPr lang="en-US" dirty="0" smtClean="0">
                <a:hlinkClick r:id="rId11"/>
              </a:rPr>
              <a:t>http://www.nasa.gov/mission_pages/station/research/experiments/ALTEA-Shield.html#images</a:t>
            </a:r>
            <a:endParaRPr lang="en-US" dirty="0" smtClean="0"/>
          </a:p>
          <a:p>
            <a:r>
              <a:rPr lang="en-US" dirty="0" smtClean="0">
                <a:hlinkClick r:id="rId12"/>
              </a:rPr>
              <a:t>http://www.sciencedaily.com/releases/2008/03/080312141246.htm</a:t>
            </a:r>
            <a:endParaRPr lang="en-US" dirty="0" smtClean="0"/>
          </a:p>
          <a:p>
            <a:r>
              <a:rPr lang="en-US" dirty="0" smtClean="0">
                <a:hlinkClick r:id="rId13"/>
              </a:rPr>
              <a:t>http://www.nature.com/scitable/knowledge/library/abrupt-climate-change-during-the-last-ice-24288097</a:t>
            </a:r>
            <a:endParaRPr lang="en-US" dirty="0" smtClean="0"/>
          </a:p>
          <a:p>
            <a:r>
              <a:rPr lang="en-US" dirty="0" smtClean="0">
                <a:hlinkClick r:id="rId14"/>
              </a:rPr>
              <a:t>http://en.wikipedia.org/wiki/Isotopes_of_oxygen</a:t>
            </a:r>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Image Sources</a:t>
            </a:r>
            <a:endParaRPr lang="en-US" dirty="0"/>
          </a:p>
        </p:txBody>
      </p:sp>
      <p:sp>
        <p:nvSpPr>
          <p:cNvPr id="3" name="Content Placeholder 2"/>
          <p:cNvSpPr>
            <a:spLocks noGrp="1"/>
          </p:cNvSpPr>
          <p:nvPr>
            <p:ph idx="1"/>
          </p:nvPr>
        </p:nvSpPr>
        <p:spPr>
          <a:xfrm>
            <a:off x="457200" y="1447800"/>
            <a:ext cx="8229600" cy="5105399"/>
          </a:xfrm>
        </p:spPr>
        <p:txBody>
          <a:bodyPr>
            <a:normAutofit fontScale="32500" lnSpcReduction="20000"/>
          </a:bodyPr>
          <a:lstStyle/>
          <a:p>
            <a:r>
              <a:rPr lang="en-US" dirty="0" smtClean="0">
                <a:hlinkClick r:id="rId2"/>
              </a:rPr>
              <a:t>http://www.egyptianmuseum.com/mummy1.html</a:t>
            </a:r>
            <a:endParaRPr lang="en-US" dirty="0" smtClean="0"/>
          </a:p>
          <a:p>
            <a:r>
              <a:rPr lang="en-US" dirty="0" smtClean="0">
                <a:hlinkClick r:id="rId3"/>
              </a:rPr>
              <a:t>http://eo.ucar.edu/staff/rrussell/climate/paleoclimate/ice_core_proxy_records.html</a:t>
            </a:r>
            <a:endParaRPr lang="en-US" dirty="0" smtClean="0"/>
          </a:p>
          <a:p>
            <a:r>
              <a:rPr lang="en-US" dirty="0" smtClean="0">
                <a:hlinkClick r:id="rId4"/>
              </a:rPr>
              <a:t>http://www.nsf.gov/news/special_reports/science_nation/popup/icecores/ice_core.jsp</a:t>
            </a:r>
            <a:endParaRPr lang="en-US" dirty="0" smtClean="0"/>
          </a:p>
          <a:p>
            <a:r>
              <a:rPr lang="en-US" dirty="0" smtClean="0">
                <a:hlinkClick r:id="rId5"/>
              </a:rPr>
              <a:t>http://www.futurity.org/tag/ice-core/</a:t>
            </a:r>
            <a:endParaRPr lang="en-US" dirty="0" smtClean="0"/>
          </a:p>
          <a:p>
            <a:r>
              <a:rPr lang="en-US" dirty="0" smtClean="0">
                <a:hlinkClick r:id="rId6"/>
              </a:rPr>
              <a:t>http://international.usgs.gov/ipy/images/ppacket/mekuria.ice.core.jpg</a:t>
            </a:r>
            <a:endParaRPr lang="en-US" dirty="0" smtClean="0"/>
          </a:p>
          <a:p>
            <a:r>
              <a:rPr lang="en-US" dirty="0" smtClean="0">
                <a:hlinkClick r:id="rId7"/>
              </a:rPr>
              <a:t>http://www.climatedata.info/Proxy/Proxy/icecores.html</a:t>
            </a:r>
            <a:endParaRPr lang="en-US" dirty="0" smtClean="0"/>
          </a:p>
          <a:p>
            <a:r>
              <a:rPr lang="en-US" dirty="0" smtClean="0">
                <a:hlinkClick r:id="rId8"/>
              </a:rPr>
              <a:t>http://www.spp-antarktisforschung.de/projects/Martin-Butzin/BU-2243-1-Fig1.jpg</a:t>
            </a:r>
            <a:endParaRPr lang="en-US" dirty="0" smtClean="0"/>
          </a:p>
          <a:p>
            <a:r>
              <a:rPr lang="en-US" dirty="0" smtClean="0">
                <a:hlinkClick r:id="rId9"/>
              </a:rPr>
              <a:t>http://www.classzone.com/books/earth_science/terc/content/investigations/es2105/es2105page01.cfm</a:t>
            </a:r>
            <a:endParaRPr lang="en-US" dirty="0" smtClean="0"/>
          </a:p>
          <a:p>
            <a:r>
              <a:rPr lang="en-US" dirty="0" smtClean="0">
                <a:hlinkClick r:id="rId10"/>
              </a:rPr>
              <a:t>http://uw-food-irradiation.engr.wisc.edu/materials/food_irradiation/img021.jpg</a:t>
            </a:r>
            <a:endParaRPr lang="en-US" dirty="0" smtClean="0"/>
          </a:p>
          <a:p>
            <a:r>
              <a:rPr lang="en-US" dirty="0" smtClean="0">
                <a:hlinkClick r:id="rId11"/>
              </a:rPr>
              <a:t>http://motls.blogspot.com/2006/07/carbon-dioxide-and-temperatures-ice.html</a:t>
            </a:r>
            <a:endParaRPr lang="en-US" dirty="0" smtClean="0"/>
          </a:p>
          <a:p>
            <a:r>
              <a:rPr lang="en-US" dirty="0" smtClean="0">
                <a:hlinkClick r:id="rId12"/>
              </a:rPr>
              <a:t>http://www.chemistryland.com/CHM107/GlobalWarming/iceCoreCO2deepest.jpg</a:t>
            </a:r>
            <a:endParaRPr lang="en-US" dirty="0" smtClean="0"/>
          </a:p>
          <a:p>
            <a:r>
              <a:rPr lang="en-US" dirty="0" smtClean="0">
                <a:hlinkClick r:id="rId13"/>
              </a:rPr>
              <a:t>http://www.iceandclimate.nbi.ku.dk/research/strat_dating/synch_ice_core_rec/vol_ash_layer/</a:t>
            </a:r>
            <a:endParaRPr lang="en-US" dirty="0" smtClean="0"/>
          </a:p>
          <a:p>
            <a:r>
              <a:rPr lang="en-US" dirty="0" smtClean="0">
                <a:hlinkClick r:id="rId14"/>
              </a:rPr>
              <a:t>http://www.flickr.com/photos/ice_drilling/5595529294/</a:t>
            </a:r>
            <a:endParaRPr lang="en-US" dirty="0" smtClean="0"/>
          </a:p>
          <a:p>
            <a:r>
              <a:rPr lang="en-US" dirty="0" smtClean="0">
                <a:hlinkClick r:id="rId15"/>
              </a:rPr>
              <a:t>http://coto2.files.wordpress.com/2011/03/3-spent-fuel-rods-in-pool1.jpg</a:t>
            </a:r>
            <a:endParaRPr lang="en-US" dirty="0" smtClean="0"/>
          </a:p>
          <a:p>
            <a:r>
              <a:rPr lang="en-US" dirty="0" smtClean="0">
                <a:hlinkClick r:id="rId16"/>
              </a:rPr>
              <a:t>http://www.iranmilitaryforum.net/the-tea-house/debunking-spaceflight/</a:t>
            </a:r>
            <a:endParaRPr lang="en-US" dirty="0" smtClean="0"/>
          </a:p>
          <a:p>
            <a:r>
              <a:rPr lang="en-US" dirty="0" smtClean="0">
                <a:hlinkClick r:id="rId17"/>
              </a:rPr>
              <a:t>http://4.bp.blogspot.com/-1iJnG3j5KPY/TbVzPWNUIqI/AAAAAAAADjU/TlAf67AozQE/s1600/smoke_det3.JPG</a:t>
            </a:r>
            <a:endParaRPr lang="en-US" dirty="0" smtClean="0"/>
          </a:p>
          <a:p>
            <a:r>
              <a:rPr lang="en-US" dirty="0" smtClean="0">
                <a:hlinkClick r:id="rId18"/>
              </a:rPr>
              <a:t>http://1.bp.blogspot.com/_O0h61kl5hik/TQcfIIKneuI/AAAAAAAAF7U/68oC9Vaq3Ho/s400/18.jpg</a:t>
            </a:r>
            <a:endParaRPr lang="en-US" dirty="0" smtClean="0"/>
          </a:p>
          <a:p>
            <a:r>
              <a:rPr lang="en-US" dirty="0" smtClean="0">
                <a:hlinkClick r:id="rId19"/>
              </a:rPr>
              <a:t>http://antarcticsun.usap.gov/AntarcticSun/science/images2/waisdivide_icecore_melting.jpg</a:t>
            </a:r>
            <a:endParaRPr lang="en-US" dirty="0" smtClean="0"/>
          </a:p>
          <a:p>
            <a:r>
              <a:rPr lang="en-US" dirty="0" smtClean="0">
                <a:hlinkClick r:id="rId20"/>
              </a:rPr>
              <a:t>http://www.nature.com/scitable/content/ne0000/ne0000/ne0000/ne0000/24290862/resized_1_2.jpg</a:t>
            </a:r>
            <a:endParaRPr lang="en-US" dirty="0" smtClean="0"/>
          </a:p>
          <a:p>
            <a:r>
              <a:rPr lang="en-US" dirty="0" smtClean="0">
                <a:hlinkClick r:id="rId21"/>
              </a:rPr>
              <a:t>http://www.noc.soton.ac.uk/gg/IPY/images/isotope_cycle.jpg</a:t>
            </a:r>
            <a:endParaRPr lang="en-US" dirty="0" smtClean="0"/>
          </a:p>
          <a:p>
            <a:r>
              <a:rPr lang="en-US" dirty="0" smtClean="0">
                <a:hlinkClick r:id="rId22"/>
              </a:rPr>
              <a:t>http://cascadaecotextiles.files.wordpress.com/2011/09/untitled-4-640-x-419.jpg?w=692</a:t>
            </a:r>
            <a:endParaRPr lang="en-US" dirty="0" smtClean="0"/>
          </a:p>
          <a:p>
            <a:r>
              <a:rPr lang="en-US" dirty="0" smtClean="0">
                <a:hlinkClick r:id="rId23"/>
              </a:rPr>
              <a:t>http://mail.rdcrd.ab.ca/~smolesky/Physics30/5Matter/MatterPics/radioisotopes/isotopic%20tracers.jpg</a:t>
            </a:r>
            <a:endParaRPr lang="en-US" dirty="0" smtClean="0"/>
          </a:p>
          <a:p>
            <a:r>
              <a:rPr lang="en-US" dirty="0" smtClean="0">
                <a:hlinkClick r:id="rId24"/>
              </a:rPr>
              <a:t>http://www.wcdn.org/SOURCE/india%20report_org.files/image086.jpg</a:t>
            </a:r>
            <a:endParaRPr lang="en-US" dirty="0" smtClean="0"/>
          </a:p>
          <a:p>
            <a:r>
              <a:rPr lang="en-US" dirty="0" smtClean="0">
                <a:hlinkClick r:id="rId25"/>
              </a:rPr>
              <a:t>http://static.ddmcdn.com/gif/mri-10.jpg</a:t>
            </a:r>
            <a:endParaRPr lang="en-US" dirty="0" smtClean="0"/>
          </a:p>
          <a:p>
            <a:r>
              <a:rPr lang="en-US" dirty="0" smtClean="0">
                <a:hlinkClick r:id="rId26"/>
              </a:rPr>
              <a:t>http://www.ncdc.noaa.gov/paleo/image/collage/paleoproxycollage.jpg</a:t>
            </a:r>
            <a:endParaRPr lang="en-US" dirty="0" smtClean="0"/>
          </a:p>
          <a:p>
            <a:r>
              <a:rPr lang="en-US" dirty="0" smtClean="0">
                <a:hlinkClick r:id="rId27"/>
              </a:rPr>
              <a:t>http://www.cejournal.net/wp-content/uploads/2009/11/ice-man.jpg</a:t>
            </a:r>
            <a:endParaRPr lang="en-US" dirty="0" smtClean="0"/>
          </a:p>
          <a:p>
            <a:r>
              <a:rPr lang="en-US" dirty="0" smtClean="0">
                <a:hlinkClick r:id="rId28"/>
              </a:rPr>
              <a:t>http://www.wordwizz.com/images/isotopes.gif</a:t>
            </a:r>
            <a:endParaRPr lang="en-US" dirty="0" smtClean="0"/>
          </a:p>
          <a:p>
            <a:r>
              <a:rPr lang="en-US" dirty="0" smtClean="0">
                <a:hlinkClick r:id="rId29"/>
              </a:rPr>
              <a:t>http://kaffee.50webs.com/Science/images/isotopes.of.H.He.Li.jpg</a:t>
            </a:r>
            <a:endParaRPr lang="en-US" dirty="0" smtClean="0"/>
          </a:p>
          <a:p>
            <a:r>
              <a:rPr lang="en-US" dirty="0" smtClean="0">
                <a:hlinkClick r:id="rId30"/>
              </a:rPr>
              <a:t>http://www.geog.ucsb.edu/~williams/hydrogen_isotope_masses.jpg</a:t>
            </a:r>
            <a:endParaRPr lang="en-US" dirty="0" smtClean="0"/>
          </a:p>
          <a:p>
            <a:r>
              <a:rPr lang="en-US" dirty="0" smtClean="0">
                <a:hlinkClick r:id="rId31"/>
              </a:rPr>
              <a:t>http://web.sahra.arizona.edu/programs/isotopes/images/oxygen.gif</a:t>
            </a:r>
            <a:endParaRPr lang="en-US" dirty="0" smtClean="0"/>
          </a:p>
          <a:p>
            <a:r>
              <a:rPr lang="en-US" dirty="0" smtClean="0">
                <a:hlinkClick r:id="rId32"/>
              </a:rPr>
              <a:t>http://earthobservatory.nasa.gov/Features/Paleoclimatology_OxygenBalance/images/oxygen_isotopes_still.gif</a:t>
            </a:r>
            <a:endParaRPr lang="en-US" dirty="0" smtClean="0"/>
          </a:p>
          <a:p>
            <a:r>
              <a:rPr lang="en-US" dirty="0" smtClean="0"/>
              <a:t>Pictures from “Media 2” page taken by Laura Marschke, RETI Summer 2012</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889464"/>
          </a:xfrm>
        </p:spPr>
        <p:txBody>
          <a:bodyPr/>
          <a:lstStyle/>
          <a:p>
            <a:r>
              <a:rPr lang="en-US" dirty="0" smtClean="0"/>
              <a:t>Example 4 - Carbon</a:t>
            </a:r>
            <a:endParaRPr lang="en-US" dirty="0"/>
          </a:p>
        </p:txBody>
      </p:sp>
      <p:sp>
        <p:nvSpPr>
          <p:cNvPr id="3" name="Content Placeholder 2"/>
          <p:cNvSpPr>
            <a:spLocks noGrp="1"/>
          </p:cNvSpPr>
          <p:nvPr>
            <p:ph sz="half" idx="1"/>
          </p:nvPr>
        </p:nvSpPr>
        <p:spPr>
          <a:xfrm>
            <a:off x="457200" y="5181600"/>
            <a:ext cx="8305800" cy="1371600"/>
          </a:xfrm>
        </p:spPr>
        <p:txBody>
          <a:bodyPr>
            <a:normAutofit/>
          </a:bodyPr>
          <a:lstStyle/>
          <a:p>
            <a:r>
              <a:rPr lang="en-US" dirty="0" smtClean="0"/>
              <a:t>How many protons does each isotope have?</a:t>
            </a:r>
          </a:p>
          <a:p>
            <a:r>
              <a:rPr lang="en-US" dirty="0" smtClean="0"/>
              <a:t>How many neutrons does each isotope have?</a:t>
            </a:r>
          </a:p>
          <a:p>
            <a:r>
              <a:rPr lang="en-US" dirty="0" smtClean="0"/>
              <a:t>Stable vs unstable</a:t>
            </a:r>
            <a:endParaRPr lang="en-US" dirty="0"/>
          </a:p>
        </p:txBody>
      </p:sp>
      <p:pic>
        <p:nvPicPr>
          <p:cNvPr id="5" name="Picture 6" descr="Figure_1"/>
          <p:cNvPicPr>
            <a:picLocks noGrp="1" noChangeAspect="1" noChangeArrowheads="1"/>
          </p:cNvPicPr>
          <p:nvPr>
            <p:ph sz="half" idx="2"/>
          </p:nvPr>
        </p:nvPicPr>
        <p:blipFill>
          <a:blip r:embed="rId2" cstate="print"/>
          <a:srcRect/>
          <a:stretch>
            <a:fillRect/>
          </a:stretch>
        </p:blipFill>
        <p:spPr bwMode="auto">
          <a:xfrm>
            <a:off x="685800" y="1295399"/>
            <a:ext cx="7848600" cy="3525437"/>
          </a:xfrm>
          <a:prstGeom prst="rect">
            <a:avLst/>
          </a:prstGeom>
          <a:noFill/>
          <a:ln w="9525">
            <a:noFill/>
            <a:miter lim="800000"/>
            <a:headEnd/>
            <a:tailEnd/>
          </a:ln>
        </p:spPr>
      </p:pic>
      <p:sp>
        <p:nvSpPr>
          <p:cNvPr id="11" name="Oval 10"/>
          <p:cNvSpPr/>
          <p:nvPr/>
        </p:nvSpPr>
        <p:spPr>
          <a:xfrm>
            <a:off x="6934200" y="4038600"/>
            <a:ext cx="304800" cy="304800"/>
          </a:xfrm>
          <a:prstGeom prst="ellipse">
            <a:avLst/>
          </a:prstGeom>
          <a:solidFill>
            <a:srgbClr val="FFC000"/>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3124200" y="4114800"/>
            <a:ext cx="304800" cy="304800"/>
          </a:xfrm>
          <a:prstGeom prst="ellipse">
            <a:avLst/>
          </a:prstGeom>
          <a:solidFill>
            <a:srgbClr val="FFC000"/>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p:cNvSpPr/>
          <p:nvPr/>
        </p:nvSpPr>
        <p:spPr>
          <a:xfrm>
            <a:off x="5105400" y="4038600"/>
            <a:ext cx="304800" cy="304800"/>
          </a:xfrm>
          <a:prstGeom prst="ellipse">
            <a:avLst/>
          </a:prstGeom>
          <a:solidFill>
            <a:srgbClr val="FFC000"/>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p:nvPr/>
        </p:nvSpPr>
        <p:spPr>
          <a:xfrm>
            <a:off x="990600" y="4114800"/>
            <a:ext cx="304800" cy="304800"/>
          </a:xfrm>
          <a:prstGeom prst="ellipse">
            <a:avLst/>
          </a:prstGeom>
          <a:solidFill>
            <a:srgbClr val="FFC000"/>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7010400" y="3810000"/>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5105400" y="3810000"/>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3200400" y="3810000"/>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1066800" y="3810000"/>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xit" presetSubtype="16" fill="hold" grpId="0" nodeType="clickEffect">
                                  <p:stCondLst>
                                    <p:cond delay="0"/>
                                  </p:stCondLst>
                                  <p:childTnLst>
                                    <p:animEffect transition="out" filter="box(in)">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4" presetClass="exit" presetSubtype="16" fill="hold" grpId="0" nodeType="clickEffect">
                                  <p:stCondLst>
                                    <p:cond delay="0"/>
                                  </p:stCondLst>
                                  <p:childTnLst>
                                    <p:animEffect transition="out" filter="box(in)">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4" presetClass="exit" presetSubtype="16" fill="hold" grpId="0" nodeType="clickEffect">
                                  <p:stCondLst>
                                    <p:cond delay="0"/>
                                  </p:stCondLst>
                                  <p:childTnLst>
                                    <p:animEffect transition="out" filter="box(in)">
                                      <p:cBhvr>
                                        <p:cTn id="21" dur="500"/>
                                        <p:tgtEl>
                                          <p:spTgt spid="8"/>
                                        </p:tgtEl>
                                      </p:cBhvr>
                                    </p:animEffect>
                                    <p:set>
                                      <p:cBhvr>
                                        <p:cTn id="22" dur="1" fill="hold">
                                          <p:stCondLst>
                                            <p:cond delay="499"/>
                                          </p:stCondLst>
                                        </p:cTn>
                                        <p:tgtEl>
                                          <p:spTgt spid="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4" presetClass="exit" presetSubtype="16" fill="hold" grpId="0" nodeType="clickEffect">
                                  <p:stCondLst>
                                    <p:cond delay="0"/>
                                  </p:stCondLst>
                                  <p:childTnLst>
                                    <p:animEffect transition="out" filter="box(in)">
                                      <p:cBhvr>
                                        <p:cTn id="26" dur="500"/>
                                        <p:tgtEl>
                                          <p:spTgt spid="9"/>
                                        </p:tgtEl>
                                      </p:cBhvr>
                                    </p:animEffect>
                                    <p:set>
                                      <p:cBhvr>
                                        <p:cTn id="27" dur="1" fill="hold">
                                          <p:stCondLst>
                                            <p:cond delay="499"/>
                                          </p:stCondLst>
                                        </p:cTn>
                                        <p:tgtEl>
                                          <p:spTgt spid="9"/>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3">
                                            <p:txEl>
                                              <p:pRg st="1" end="1"/>
                                            </p:txEl>
                                          </p:spTgt>
                                        </p:tgtEl>
                                        <p:attrNameLst>
                                          <p:attrName>style.visibility</p:attrName>
                                        </p:attrNameLst>
                                      </p:cBhvr>
                                      <p:to>
                                        <p:strVal val="visible"/>
                                      </p:to>
                                    </p:set>
                                    <p:animEffect transition="in" filter="box(in)">
                                      <p:cBhvr>
                                        <p:cTn id="32" dur="500"/>
                                        <p:tgtEl>
                                          <p:spTgt spid="3">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xit" presetSubtype="16" fill="hold" grpId="0" nodeType="clickEffect">
                                  <p:stCondLst>
                                    <p:cond delay="0"/>
                                  </p:stCondLst>
                                  <p:childTnLst>
                                    <p:animEffect transition="out" filter="box(in)">
                                      <p:cBhvr>
                                        <p:cTn id="36" dur="500"/>
                                        <p:tgtEl>
                                          <p:spTgt spid="13"/>
                                        </p:tgtEl>
                                      </p:cBhvr>
                                    </p:animEffect>
                                    <p:set>
                                      <p:cBhvr>
                                        <p:cTn id="37" dur="1" fill="hold">
                                          <p:stCondLst>
                                            <p:cond delay="499"/>
                                          </p:stCondLst>
                                        </p:cTn>
                                        <p:tgtEl>
                                          <p:spTgt spid="13"/>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4" presetClass="exit" presetSubtype="16" fill="hold" grpId="0" nodeType="clickEffect">
                                  <p:stCondLst>
                                    <p:cond delay="0"/>
                                  </p:stCondLst>
                                  <p:childTnLst>
                                    <p:animEffect transition="out" filter="box(in)">
                                      <p:cBhvr>
                                        <p:cTn id="41" dur="500"/>
                                        <p:tgtEl>
                                          <p:spTgt spid="10"/>
                                        </p:tgtEl>
                                      </p:cBhvr>
                                    </p:animEffect>
                                    <p:set>
                                      <p:cBhvr>
                                        <p:cTn id="42" dur="1" fill="hold">
                                          <p:stCondLst>
                                            <p:cond delay="499"/>
                                          </p:stCondLst>
                                        </p:cTn>
                                        <p:tgtEl>
                                          <p:spTgt spid="10"/>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4" presetClass="exit" presetSubtype="16" fill="hold" grpId="0" nodeType="clickEffect">
                                  <p:stCondLst>
                                    <p:cond delay="0"/>
                                  </p:stCondLst>
                                  <p:childTnLst>
                                    <p:animEffect transition="out" filter="box(in)">
                                      <p:cBhvr>
                                        <p:cTn id="46" dur="500"/>
                                        <p:tgtEl>
                                          <p:spTgt spid="12"/>
                                        </p:tgtEl>
                                      </p:cBhvr>
                                    </p:animEffect>
                                    <p:set>
                                      <p:cBhvr>
                                        <p:cTn id="47" dur="1" fill="hold">
                                          <p:stCondLst>
                                            <p:cond delay="499"/>
                                          </p:stCondLst>
                                        </p:cTn>
                                        <p:tgtEl>
                                          <p:spTgt spid="12"/>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4" presetClass="exit" presetSubtype="16" fill="hold" grpId="0" nodeType="clickEffect">
                                  <p:stCondLst>
                                    <p:cond delay="0"/>
                                  </p:stCondLst>
                                  <p:childTnLst>
                                    <p:animEffect transition="out" filter="box(in)">
                                      <p:cBhvr>
                                        <p:cTn id="51" dur="500"/>
                                        <p:tgtEl>
                                          <p:spTgt spid="11"/>
                                        </p:tgtEl>
                                      </p:cBhvr>
                                    </p:animEffect>
                                    <p:set>
                                      <p:cBhvr>
                                        <p:cTn id="52" dur="1" fill="hold">
                                          <p:stCondLst>
                                            <p:cond delay="499"/>
                                          </p:stCondLst>
                                        </p:cTn>
                                        <p:tgtEl>
                                          <p:spTgt spid="11"/>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grpId="0" nodeType="clickEffect">
                                  <p:stCondLst>
                                    <p:cond delay="0"/>
                                  </p:stCondLst>
                                  <p:childTnLst>
                                    <p:set>
                                      <p:cBhvr>
                                        <p:cTn id="56" dur="1" fill="hold">
                                          <p:stCondLst>
                                            <p:cond delay="0"/>
                                          </p:stCondLst>
                                        </p:cTn>
                                        <p:tgtEl>
                                          <p:spTgt spid="3">
                                            <p:txEl>
                                              <p:pRg st="2" end="2"/>
                                            </p:txEl>
                                          </p:spTgt>
                                        </p:tgtEl>
                                        <p:attrNameLst>
                                          <p:attrName>style.visibility</p:attrName>
                                        </p:attrNameLst>
                                      </p:cBhvr>
                                      <p:to>
                                        <p:strVal val="visible"/>
                                      </p:to>
                                    </p:set>
                                    <p:animEffect transition="in" filter="box(in)">
                                      <p:cBhvr>
                                        <p:cTn id="5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1" grpId="0" animBg="1"/>
      <p:bldP spid="10" grpId="0" animBg="1"/>
      <p:bldP spid="12" grpId="0" animBg="1"/>
      <p:bldP spid="13" grpId="0" animBg="1"/>
      <p:bldP spid="9" grpId="0" animBg="1"/>
      <p:bldP spid="8" grpId="0" animBg="1"/>
      <p:bldP spid="7"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Example 5 - Oxygen</a:t>
            </a:r>
            <a:endParaRPr lang="en-US" dirty="0"/>
          </a:p>
        </p:txBody>
      </p:sp>
      <p:pic>
        <p:nvPicPr>
          <p:cNvPr id="53250" name="Picture 2" descr="http://earthobservatory.nasa.gov/Features/Paleoclimatology_OxygenBalance/images/oxygen_isotopes_still.gif"/>
          <p:cNvPicPr>
            <a:picLocks noChangeAspect="1" noChangeArrowheads="1"/>
          </p:cNvPicPr>
          <p:nvPr/>
        </p:nvPicPr>
        <p:blipFill>
          <a:blip r:embed="rId2" cstate="print"/>
          <a:srcRect/>
          <a:stretch>
            <a:fillRect/>
          </a:stretch>
        </p:blipFill>
        <p:spPr bwMode="auto">
          <a:xfrm>
            <a:off x="609600" y="2990850"/>
            <a:ext cx="3333750" cy="1352550"/>
          </a:xfrm>
          <a:prstGeom prst="rect">
            <a:avLst/>
          </a:prstGeom>
          <a:noFill/>
        </p:spPr>
      </p:pic>
      <p:pic>
        <p:nvPicPr>
          <p:cNvPr id="53252" name="Picture 4" descr="http://web.sahra.arizona.edu/programs/isotopes/images/oxygen.gif"/>
          <p:cNvPicPr>
            <a:picLocks noChangeAspect="1" noChangeArrowheads="1"/>
          </p:cNvPicPr>
          <p:nvPr/>
        </p:nvPicPr>
        <p:blipFill>
          <a:blip r:embed="rId3" cstate="print"/>
          <a:srcRect/>
          <a:stretch>
            <a:fillRect/>
          </a:stretch>
        </p:blipFill>
        <p:spPr bwMode="auto">
          <a:xfrm>
            <a:off x="381000" y="1600200"/>
            <a:ext cx="3619500" cy="1276350"/>
          </a:xfrm>
          <a:prstGeom prst="rect">
            <a:avLst/>
          </a:prstGeom>
          <a:noFill/>
        </p:spPr>
      </p:pic>
      <p:sp>
        <p:nvSpPr>
          <p:cNvPr id="11" name="TextBox 10"/>
          <p:cNvSpPr txBox="1"/>
          <p:nvPr/>
        </p:nvSpPr>
        <p:spPr>
          <a:xfrm>
            <a:off x="4267200" y="1676400"/>
            <a:ext cx="3657600" cy="1754326"/>
          </a:xfrm>
          <a:prstGeom prst="rect">
            <a:avLst/>
          </a:prstGeom>
          <a:noFill/>
        </p:spPr>
        <p:txBody>
          <a:bodyPr wrap="square" rtlCol="0">
            <a:spAutoFit/>
          </a:bodyPr>
          <a:lstStyle/>
          <a:p>
            <a:pPr algn="ctr"/>
            <a:r>
              <a:rPr lang="en-US" dirty="0" smtClean="0"/>
              <a:t>Oxygen has three stable isotopes (and 17 unstable) </a:t>
            </a:r>
          </a:p>
          <a:p>
            <a:pPr algn="ctr"/>
            <a:endParaRPr lang="en-US" dirty="0" smtClean="0"/>
          </a:p>
          <a:p>
            <a:pPr algn="ctr"/>
            <a:r>
              <a:rPr lang="en-US" dirty="0" smtClean="0"/>
              <a:t>We care most about </a:t>
            </a:r>
            <a:r>
              <a:rPr lang="en-US" baseline="30000" dirty="0" smtClean="0"/>
              <a:t>16</a:t>
            </a:r>
            <a:r>
              <a:rPr lang="en-US" dirty="0" smtClean="0"/>
              <a:t>O and </a:t>
            </a:r>
            <a:r>
              <a:rPr lang="en-US" baseline="30000" dirty="0" smtClean="0"/>
              <a:t>18</a:t>
            </a:r>
            <a:r>
              <a:rPr lang="en-US" dirty="0" smtClean="0"/>
              <a:t>O and you will visit them again later in this presentation</a:t>
            </a:r>
            <a:endParaRPr lang="en-US" dirty="0"/>
          </a:p>
        </p:txBody>
      </p:sp>
      <p:grpSp>
        <p:nvGrpSpPr>
          <p:cNvPr id="13" name="Group 12"/>
          <p:cNvGrpSpPr/>
          <p:nvPr/>
        </p:nvGrpSpPr>
        <p:grpSpPr>
          <a:xfrm>
            <a:off x="381000" y="4000499"/>
            <a:ext cx="8561024" cy="2628901"/>
            <a:chOff x="381000" y="4000499"/>
            <a:chExt cx="8561024" cy="2628901"/>
          </a:xfrm>
        </p:grpSpPr>
        <p:pic>
          <p:nvPicPr>
            <p:cNvPr id="53256" name="Picture 8" descr="http://www.wordwizz.com/images/isotopes.gif"/>
            <p:cNvPicPr>
              <a:picLocks noChangeAspect="1" noChangeArrowheads="1"/>
            </p:cNvPicPr>
            <p:nvPr/>
          </p:nvPicPr>
          <p:blipFill>
            <a:blip r:embed="rId4" cstate="print"/>
            <a:srcRect/>
            <a:stretch>
              <a:fillRect/>
            </a:stretch>
          </p:blipFill>
          <p:spPr bwMode="auto">
            <a:xfrm>
              <a:off x="4191000" y="4000499"/>
              <a:ext cx="4751024" cy="2628901"/>
            </a:xfrm>
            <a:prstGeom prst="rect">
              <a:avLst/>
            </a:prstGeom>
            <a:noFill/>
          </p:spPr>
        </p:pic>
        <p:sp>
          <p:nvSpPr>
            <p:cNvPr id="12" name="TextBox 11"/>
            <p:cNvSpPr txBox="1"/>
            <p:nvPr/>
          </p:nvSpPr>
          <p:spPr>
            <a:xfrm>
              <a:off x="381000" y="4724400"/>
              <a:ext cx="3733800" cy="1754326"/>
            </a:xfrm>
            <a:prstGeom prst="rect">
              <a:avLst/>
            </a:prstGeom>
            <a:noFill/>
          </p:spPr>
          <p:txBody>
            <a:bodyPr wrap="square" rtlCol="0">
              <a:spAutoFit/>
            </a:bodyPr>
            <a:lstStyle/>
            <a:p>
              <a:pPr algn="ctr"/>
              <a:r>
                <a:rPr lang="en-US" dirty="0" smtClean="0"/>
                <a:t>Most elements have many isotopes</a:t>
              </a:r>
            </a:p>
            <a:p>
              <a:pPr algn="ctr"/>
              <a:endParaRPr lang="en-US" dirty="0" smtClean="0"/>
            </a:p>
            <a:p>
              <a:pPr algn="ctr"/>
              <a:r>
                <a:rPr lang="en-US" dirty="0" smtClean="0"/>
                <a:t>Here is a portion of the periodic table showing how many isotopes each element has</a:t>
              </a:r>
              <a:endParaRPr lang="en-US"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ox(in)">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53252"/>
                                        </p:tgtEl>
                                        <p:attrNameLst>
                                          <p:attrName>style.visibility</p:attrName>
                                        </p:attrNameLst>
                                      </p:cBhvr>
                                      <p:to>
                                        <p:strVal val="visible"/>
                                      </p:to>
                                    </p:set>
                                    <p:animEffect transition="in" filter="box(in)">
                                      <p:cBhvr>
                                        <p:cTn id="12" dur="500"/>
                                        <p:tgtEl>
                                          <p:spTgt spid="53252"/>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box(in)">
                                      <p:cBhvr>
                                        <p:cTn id="17" dur="50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53250"/>
                                        </p:tgtEl>
                                        <p:attrNameLst>
                                          <p:attrName>style.visibility</p:attrName>
                                        </p:attrNameLst>
                                      </p:cBhvr>
                                      <p:to>
                                        <p:strVal val="visible"/>
                                      </p:to>
                                    </p:set>
                                    <p:animEffect transition="in" filter="box(in)">
                                      <p:cBhvr>
                                        <p:cTn id="22" dur="500"/>
                                        <p:tgtEl>
                                          <p:spTgt spid="53250"/>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ox(in)">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What are isotopes used for?</a:t>
            </a:r>
            <a:endParaRPr lang="en-US" dirty="0"/>
          </a:p>
        </p:txBody>
      </p:sp>
      <p:sp>
        <p:nvSpPr>
          <p:cNvPr id="6" name="Text Placeholder 5"/>
          <p:cNvSpPr>
            <a:spLocks noGrp="1"/>
          </p:cNvSpPr>
          <p:nvPr>
            <p:ph type="body" idx="1"/>
          </p:nvPr>
        </p:nvSpPr>
        <p:spPr/>
        <p:txBody>
          <a:bodyPr>
            <a:normAutofit lnSpcReduction="10000"/>
          </a:bodyPr>
          <a:lstStyle/>
          <a:p>
            <a:r>
              <a:rPr lang="en-US" dirty="0" smtClean="0"/>
              <a:t>Radiocarbon dating</a:t>
            </a:r>
          </a:p>
          <a:p>
            <a:r>
              <a:rPr lang="en-US" dirty="0" smtClean="0"/>
              <a:t>Medical uses</a:t>
            </a:r>
          </a:p>
          <a:p>
            <a:r>
              <a:rPr lang="en-US" dirty="0" smtClean="0"/>
              <a:t>Nuclear power</a:t>
            </a:r>
          </a:p>
          <a:p>
            <a:r>
              <a:rPr lang="en-US" dirty="0" smtClean="0"/>
              <a:t>Miscellaneous uses</a:t>
            </a:r>
          </a:p>
          <a:p>
            <a:r>
              <a:rPr lang="en-US" dirty="0" smtClean="0"/>
              <a:t>Paleoclimate proxy</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smtClean="0"/>
              <a:t>Radiocarbon Dating</a:t>
            </a:r>
            <a:endParaRPr lang="en-US" dirty="0"/>
          </a:p>
        </p:txBody>
      </p:sp>
      <p:sp>
        <p:nvSpPr>
          <p:cNvPr id="3" name="Content Placeholder 2"/>
          <p:cNvSpPr>
            <a:spLocks noGrp="1"/>
          </p:cNvSpPr>
          <p:nvPr>
            <p:ph sz="half" idx="1"/>
          </p:nvPr>
        </p:nvSpPr>
        <p:spPr>
          <a:xfrm>
            <a:off x="152400" y="1828800"/>
            <a:ext cx="3581400" cy="4759325"/>
          </a:xfrm>
        </p:spPr>
        <p:txBody>
          <a:bodyPr>
            <a:normAutofit fontScale="77500" lnSpcReduction="20000"/>
          </a:bodyPr>
          <a:lstStyle/>
          <a:p>
            <a:pPr>
              <a:defRPr/>
            </a:pPr>
            <a:r>
              <a:rPr lang="en-US" dirty="0" smtClean="0"/>
              <a:t>Determining the ages of old things</a:t>
            </a:r>
          </a:p>
          <a:p>
            <a:pPr lvl="1">
              <a:defRPr/>
            </a:pPr>
            <a:r>
              <a:rPr lang="en-US" dirty="0" smtClean="0"/>
              <a:t>Carbon-14 is a radioactive isotope of carbon found in all living things</a:t>
            </a:r>
          </a:p>
          <a:p>
            <a:pPr lvl="1">
              <a:defRPr/>
            </a:pPr>
            <a:r>
              <a:rPr lang="en-US" dirty="0" smtClean="0"/>
              <a:t>It decays at a steady rate, so we can determine the age of things that lived between 2000-50,000 years ago</a:t>
            </a:r>
          </a:p>
          <a:p>
            <a:pPr lvl="1">
              <a:defRPr/>
            </a:pPr>
            <a:endParaRPr lang="en-US" dirty="0" smtClean="0"/>
          </a:p>
          <a:p>
            <a:pPr>
              <a:defRPr/>
            </a:pPr>
            <a:endParaRPr lang="en-US" dirty="0" smtClean="0"/>
          </a:p>
        </p:txBody>
      </p:sp>
      <p:sp>
        <p:nvSpPr>
          <p:cNvPr id="4" name="Content Placeholder 3"/>
          <p:cNvSpPr>
            <a:spLocks noGrp="1"/>
          </p:cNvSpPr>
          <p:nvPr>
            <p:ph sz="half" idx="2"/>
          </p:nvPr>
        </p:nvSpPr>
        <p:spPr>
          <a:xfrm>
            <a:off x="4648200" y="5375275"/>
            <a:ext cx="4038600" cy="644525"/>
          </a:xfrm>
        </p:spPr>
        <p:txBody>
          <a:bodyPr>
            <a:normAutofit fontScale="77500" lnSpcReduction="20000"/>
          </a:bodyPr>
          <a:lstStyle/>
          <a:p>
            <a:pPr>
              <a:buNone/>
              <a:defRPr/>
            </a:pPr>
            <a:r>
              <a:rPr lang="en-US" dirty="0" smtClean="0"/>
              <a:t>Sample being removed from bone for carbon dating</a:t>
            </a:r>
            <a:endParaRPr lang="en-US" dirty="0"/>
          </a:p>
        </p:txBody>
      </p:sp>
      <p:pic>
        <p:nvPicPr>
          <p:cNvPr id="23554" name="Picture 2" descr="Carbon dating"/>
          <p:cNvPicPr>
            <a:picLocks noChangeAspect="1" noChangeArrowheads="1"/>
          </p:cNvPicPr>
          <p:nvPr/>
        </p:nvPicPr>
        <p:blipFill>
          <a:blip r:embed="rId2" cstate="print"/>
          <a:srcRect/>
          <a:stretch>
            <a:fillRect/>
          </a:stretch>
        </p:blipFill>
        <p:spPr bwMode="auto">
          <a:xfrm>
            <a:off x="3810000" y="1943100"/>
            <a:ext cx="5048250" cy="33909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Radiocarbon Dating</a:t>
            </a:r>
            <a:endParaRPr lang="en-US" dirty="0"/>
          </a:p>
        </p:txBody>
      </p:sp>
      <p:sp>
        <p:nvSpPr>
          <p:cNvPr id="6" name="Content Placeholder 5"/>
          <p:cNvSpPr>
            <a:spLocks noGrp="1"/>
          </p:cNvSpPr>
          <p:nvPr>
            <p:ph sz="half" idx="1"/>
          </p:nvPr>
        </p:nvSpPr>
        <p:spPr>
          <a:xfrm>
            <a:off x="228600" y="1905000"/>
            <a:ext cx="3733800" cy="4343400"/>
          </a:xfrm>
        </p:spPr>
        <p:txBody>
          <a:bodyPr>
            <a:normAutofit/>
          </a:bodyPr>
          <a:lstStyle/>
          <a:p>
            <a:pPr>
              <a:defRPr/>
            </a:pPr>
            <a:r>
              <a:rPr lang="en-US" dirty="0" smtClean="0"/>
              <a:t>One famous use of </a:t>
            </a:r>
            <a:r>
              <a:rPr lang="en-US" baseline="30000" dirty="0" smtClean="0"/>
              <a:t>14</a:t>
            </a:r>
            <a:r>
              <a:rPr lang="en-US" dirty="0" smtClean="0"/>
              <a:t>C dating is the dating of Egyptian mummies</a:t>
            </a:r>
          </a:p>
          <a:p>
            <a:pPr lvl="1">
              <a:defRPr/>
            </a:pPr>
            <a:r>
              <a:rPr lang="en-US" dirty="0" smtClean="0"/>
              <a:t>The picture is a mummy from the Niagara Museum in Georgia</a:t>
            </a:r>
          </a:p>
          <a:p>
            <a:pPr lvl="1">
              <a:defRPr/>
            </a:pPr>
            <a:r>
              <a:rPr lang="en-US" dirty="0" smtClean="0"/>
              <a:t>990-960 BCE</a:t>
            </a:r>
            <a:endParaRPr lang="en-US" dirty="0"/>
          </a:p>
        </p:txBody>
      </p:sp>
      <p:pic>
        <p:nvPicPr>
          <p:cNvPr id="22532" name="Picture 2"/>
          <p:cNvPicPr>
            <a:picLocks noChangeAspect="1" noChangeArrowheads="1"/>
          </p:cNvPicPr>
          <p:nvPr/>
        </p:nvPicPr>
        <p:blipFill>
          <a:blip r:embed="rId2" cstate="print"/>
          <a:srcRect/>
          <a:stretch>
            <a:fillRect/>
          </a:stretch>
        </p:blipFill>
        <p:spPr bwMode="auto">
          <a:xfrm>
            <a:off x="4800600" y="2362200"/>
            <a:ext cx="3200400" cy="303445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box(in)">
                                      <p:cBhvr>
                                        <p:cTn id="7" dur="500"/>
                                        <p:tgtEl>
                                          <p:spTgt spid="6">
                                            <p:txEl>
                                              <p:pRg st="1" end="1"/>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6">
                                            <p:txEl>
                                              <p:pRg st="2" end="2"/>
                                            </p:txEl>
                                          </p:spTgt>
                                        </p:tgtEl>
                                        <p:attrNameLst>
                                          <p:attrName>style.visibility</p:attrName>
                                        </p:attrNameLst>
                                      </p:cBhvr>
                                      <p:to>
                                        <p:strVal val="visible"/>
                                      </p:to>
                                    </p:set>
                                    <p:animEffect transition="in" filter="box(in)">
                                      <p:cBhvr>
                                        <p:cTn id="10"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undry">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709</TotalTime>
  <Words>1170</Words>
  <Application>Microsoft Office PowerPoint</Application>
  <PresentationFormat>On-screen Show (4:3)</PresentationFormat>
  <Paragraphs>238</Paragraphs>
  <Slides>41</Slides>
  <Notes>0</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Foundry</vt:lpstr>
      <vt:lpstr>Isotopes, Ice Cores  and Climate Change</vt:lpstr>
      <vt:lpstr>Overview</vt:lpstr>
      <vt:lpstr>What is an isotope?</vt:lpstr>
      <vt:lpstr>Examples 1-3</vt:lpstr>
      <vt:lpstr>Example 4 - Carbon</vt:lpstr>
      <vt:lpstr>Example 5 - Oxygen</vt:lpstr>
      <vt:lpstr>What are isotopes used for?</vt:lpstr>
      <vt:lpstr>Radiocarbon Dating</vt:lpstr>
      <vt:lpstr>Radiocarbon Dating</vt:lpstr>
      <vt:lpstr>Radiocarbon Dating  Ötzi the Iceman</vt:lpstr>
      <vt:lpstr>Radiocarbon Dating Shroud of Turin</vt:lpstr>
      <vt:lpstr>Medical Uses</vt:lpstr>
      <vt:lpstr>Medical Uses, cont.</vt:lpstr>
      <vt:lpstr>Nuclear Power</vt:lpstr>
      <vt:lpstr>Miscellaneous Uses</vt:lpstr>
      <vt:lpstr>Paleoclimate Proxy</vt:lpstr>
      <vt:lpstr>Media1</vt:lpstr>
      <vt:lpstr>Ice Cores – Behind the Scenes</vt:lpstr>
      <vt:lpstr>Vostok Station</vt:lpstr>
      <vt:lpstr>Greenland</vt:lpstr>
      <vt:lpstr>Ice Core Lab</vt:lpstr>
      <vt:lpstr>From field to lab</vt:lpstr>
      <vt:lpstr>From field to lab</vt:lpstr>
      <vt:lpstr>What do isotopes have  to do with ice cores?</vt:lpstr>
      <vt:lpstr>Ice Cores</vt:lpstr>
      <vt:lpstr>Ice Core Basics</vt:lpstr>
      <vt:lpstr>Volcanic Ash Layer</vt:lpstr>
      <vt:lpstr>Ice Cores</vt:lpstr>
      <vt:lpstr>Ice Cores</vt:lpstr>
      <vt:lpstr>18O Cycle</vt:lpstr>
      <vt:lpstr>18O Cycle</vt:lpstr>
      <vt:lpstr>Oxygen-18 vs Temperature</vt:lpstr>
      <vt:lpstr>18O Cycle</vt:lpstr>
      <vt:lpstr>Summary of 18O Cycle</vt:lpstr>
      <vt:lpstr>What do we know  about climate from  oxygen isotopes?</vt:lpstr>
      <vt:lpstr>Ice Core Record - Vostok</vt:lpstr>
      <vt:lpstr>Oxygen-18 over Time</vt:lpstr>
      <vt:lpstr>Oxygen Isotope and  Ice Core Summary</vt:lpstr>
      <vt:lpstr>Media 2</vt:lpstr>
      <vt:lpstr>Sources</vt:lpstr>
      <vt:lpstr>Image Sources</vt:lpstr>
    </vt:vector>
  </TitlesOfParts>
  <Company>UCAR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Isotopes, Ice Cores  and Climate Change</dc:title>
  <dc:creator>fa-marschke</dc:creator>
  <cp:lastModifiedBy>Pat H</cp:lastModifiedBy>
  <cp:revision>96</cp:revision>
  <dcterms:created xsi:type="dcterms:W3CDTF">2012-07-24T21:26:37Z</dcterms:created>
  <dcterms:modified xsi:type="dcterms:W3CDTF">2016-11-23T19:14:39Z</dcterms:modified>
</cp:coreProperties>
</file>